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41"/>
  </p:notesMasterIdLst>
  <p:sldIdLst>
    <p:sldId id="256" r:id="rId2"/>
    <p:sldId id="369" r:id="rId3"/>
    <p:sldId id="462" r:id="rId4"/>
    <p:sldId id="303" r:id="rId5"/>
    <p:sldId id="304" r:id="rId6"/>
    <p:sldId id="314" r:id="rId7"/>
    <p:sldId id="321" r:id="rId8"/>
    <p:sldId id="322" r:id="rId9"/>
    <p:sldId id="338" r:id="rId10"/>
    <p:sldId id="315" r:id="rId11"/>
    <p:sldId id="339" r:id="rId12"/>
    <p:sldId id="317" r:id="rId13"/>
    <p:sldId id="340" r:id="rId14"/>
    <p:sldId id="320" r:id="rId15"/>
    <p:sldId id="341" r:id="rId16"/>
    <p:sldId id="342" r:id="rId17"/>
    <p:sldId id="316" r:id="rId18"/>
    <p:sldId id="352" r:id="rId19"/>
    <p:sldId id="461" r:id="rId20"/>
    <p:sldId id="345" r:id="rId21"/>
    <p:sldId id="269" r:id="rId22"/>
    <p:sldId id="257" r:id="rId23"/>
    <p:sldId id="258" r:id="rId24"/>
    <p:sldId id="337" r:id="rId25"/>
    <p:sldId id="305" r:id="rId26"/>
    <p:sldId id="306" r:id="rId27"/>
    <p:sldId id="355" r:id="rId28"/>
    <p:sldId id="275" r:id="rId29"/>
    <p:sldId id="356" r:id="rId30"/>
    <p:sldId id="357" r:id="rId31"/>
    <p:sldId id="458" r:id="rId32"/>
    <p:sldId id="380" r:id="rId33"/>
    <p:sldId id="381" r:id="rId34"/>
    <p:sldId id="459" r:id="rId35"/>
    <p:sldId id="383" r:id="rId36"/>
    <p:sldId id="460" r:id="rId37"/>
    <p:sldId id="384" r:id="rId38"/>
    <p:sldId id="385" r:id="rId39"/>
    <p:sldId id="382" r:id="rId40"/>
  </p:sldIdLst>
  <p:sldSz cx="9144000" cy="5143500" type="screen16x9"/>
  <p:notesSz cx="6858000" cy="9313863"/>
  <p:embeddedFontLst>
    <p:embeddedFont>
      <p:font typeface="Fira Sans Extra Condensed Medium" panose="020B0604020202020204" charset="0"/>
      <p:regular r:id="rId42"/>
      <p:bold r:id="rId43"/>
      <p:italic r:id="rId44"/>
      <p:boldItalic r:id="rId45"/>
    </p:embeddedFont>
    <p:embeddedFont>
      <p:font typeface="Lato" panose="020B0604020202020204" charset="0"/>
      <p:regular r:id="rId46"/>
      <p:bold r:id="rId47"/>
      <p:italic r:id="rId48"/>
      <p:boldItalic r:id="rId49"/>
    </p:embeddedFont>
    <p:embeddedFont>
      <p:font typeface="Century" panose="02040604050505020304" pitchFamily="18" charset="0"/>
      <p:regular r:id="rId50"/>
    </p:embeddedFont>
    <p:embeddedFont>
      <p:font typeface="Anton" panose="020B0604020202020204" charset="0"/>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41C187-667F-475A-93F7-69D2008E90F6}">
  <a:tblStyle styleId="{FA41C187-667F-475A-93F7-69D2008E90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15" autoAdjust="0"/>
  </p:normalViewPr>
  <p:slideViewPr>
    <p:cSldViewPr snapToGrid="0">
      <p:cViewPr varScale="1">
        <p:scale>
          <a:sx n="87" d="100"/>
          <a:sy n="87" d="100"/>
        </p:scale>
        <p:origin x="1016" y="60"/>
      </p:cViewPr>
      <p:guideLst/>
    </p:cSldViewPr>
  </p:slideViewPr>
  <p:notesTextViewPr>
    <p:cViewPr>
      <p:scale>
        <a:sx n="3" d="2"/>
        <a:sy n="3" d="2"/>
      </p:scale>
      <p:origin x="0" y="0"/>
    </p:cViewPr>
  </p:notesTextViewPr>
  <p:sorterViewPr>
    <p:cViewPr varScale="1">
      <p:scale>
        <a:sx n="100" d="100"/>
        <a:sy n="100" d="100"/>
      </p:scale>
      <p:origin x="0" y="-49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DFF65-27CB-41C4-A779-56AE370301A4}" type="doc">
      <dgm:prSet loTypeId="urn:microsoft.com/office/officeart/2005/8/layout/radial6" loCatId="cycle" qsTypeId="urn:microsoft.com/office/officeart/2005/8/quickstyle/3d3" qsCatId="3D" csTypeId="urn:microsoft.com/office/officeart/2005/8/colors/accent3_2" csCatId="accent3" phldr="1"/>
      <dgm:spPr/>
      <dgm:t>
        <a:bodyPr/>
        <a:lstStyle/>
        <a:p>
          <a:endParaRPr lang="en-US"/>
        </a:p>
      </dgm:t>
    </dgm:pt>
    <dgm:pt modelId="{D71217A7-D8A5-49B2-B2F6-37705BB6BA4A}">
      <dgm:prSet phldrT="[Text]"/>
      <dgm:spPr/>
      <dgm:t>
        <a:bodyPr/>
        <a:lstStyle/>
        <a:p>
          <a:r>
            <a:rPr lang="en-US" dirty="0" smtClean="0"/>
            <a:t>AE Program Administrator (Competencies)</a:t>
          </a:r>
          <a:endParaRPr lang="en-US" dirty="0"/>
        </a:p>
      </dgm:t>
    </dgm:pt>
    <dgm:pt modelId="{C4E113AC-FC88-4AFE-922A-9F79CDB6C28D}" type="parTrans" cxnId="{B071C6FB-BAFE-4D63-B164-595169AAEEF1}">
      <dgm:prSet/>
      <dgm:spPr/>
      <dgm:t>
        <a:bodyPr/>
        <a:lstStyle/>
        <a:p>
          <a:endParaRPr lang="en-US"/>
        </a:p>
      </dgm:t>
    </dgm:pt>
    <dgm:pt modelId="{92EB4893-EACB-49D9-B966-A18088AB35FC}" type="sibTrans" cxnId="{B071C6FB-BAFE-4D63-B164-595169AAEEF1}">
      <dgm:prSet/>
      <dgm:spPr/>
      <dgm:t>
        <a:bodyPr/>
        <a:lstStyle/>
        <a:p>
          <a:endParaRPr lang="en-US"/>
        </a:p>
      </dgm:t>
    </dgm:pt>
    <dgm:pt modelId="{6B5E84FD-0C6E-4082-8B2E-580C39BCD0D9}">
      <dgm:prSet phldrT="[Text]"/>
      <dgm:spPr/>
      <dgm:t>
        <a:bodyPr/>
        <a:lstStyle/>
        <a:p>
          <a:r>
            <a:rPr lang="en-US" dirty="0" smtClean="0"/>
            <a:t>Implementing a Performance Accountability System</a:t>
          </a:r>
          <a:endParaRPr lang="en-US" dirty="0"/>
        </a:p>
      </dgm:t>
    </dgm:pt>
    <dgm:pt modelId="{ED63D636-B80D-4982-9351-F3876E4D3F03}" type="parTrans" cxnId="{C86B064A-5326-4B13-9D65-016D8A468DFD}">
      <dgm:prSet/>
      <dgm:spPr/>
      <dgm:t>
        <a:bodyPr/>
        <a:lstStyle/>
        <a:p>
          <a:endParaRPr lang="en-US"/>
        </a:p>
      </dgm:t>
    </dgm:pt>
    <dgm:pt modelId="{59247038-9C53-48CC-BA4E-127622FCADA2}" type="sibTrans" cxnId="{C86B064A-5326-4B13-9D65-016D8A468DFD}">
      <dgm:prSet/>
      <dgm:spPr/>
      <dgm:t>
        <a:bodyPr/>
        <a:lstStyle/>
        <a:p>
          <a:endParaRPr lang="en-US"/>
        </a:p>
      </dgm:t>
    </dgm:pt>
    <dgm:pt modelId="{A531F132-315B-437F-A1A5-18BC1C01E203}">
      <dgm:prSet phldrT="[Text]"/>
      <dgm:spPr/>
      <dgm:t>
        <a:bodyPr/>
        <a:lstStyle/>
        <a:p>
          <a:r>
            <a:rPr lang="en-US" dirty="0" smtClean="0"/>
            <a:t>Promoting Quality Services</a:t>
          </a:r>
          <a:endParaRPr lang="en-US" dirty="0"/>
        </a:p>
      </dgm:t>
    </dgm:pt>
    <dgm:pt modelId="{5AB7DAEB-1E59-417F-B462-0BE31089A87C}" type="parTrans" cxnId="{EC8A4A6B-D6A5-45FE-9652-A7CE12C835F4}">
      <dgm:prSet/>
      <dgm:spPr/>
      <dgm:t>
        <a:bodyPr/>
        <a:lstStyle/>
        <a:p>
          <a:endParaRPr lang="en-US"/>
        </a:p>
      </dgm:t>
    </dgm:pt>
    <dgm:pt modelId="{6F1900D4-426C-4BFA-A3D3-6DEED7A010BE}" type="sibTrans" cxnId="{EC8A4A6B-D6A5-45FE-9652-A7CE12C835F4}">
      <dgm:prSet/>
      <dgm:spPr/>
      <dgm:t>
        <a:bodyPr/>
        <a:lstStyle/>
        <a:p>
          <a:endParaRPr lang="en-US"/>
        </a:p>
      </dgm:t>
    </dgm:pt>
    <dgm:pt modelId="{01A121D4-6C0F-4107-B84D-5CC19C49825F}">
      <dgm:prSet phldrT="[Text]"/>
      <dgm:spPr/>
      <dgm:t>
        <a:bodyPr/>
        <a:lstStyle/>
        <a:p>
          <a:r>
            <a:rPr lang="en-US" dirty="0" smtClean="0"/>
            <a:t>Resource Management &amp; Allocation</a:t>
          </a:r>
          <a:endParaRPr lang="en-US" dirty="0"/>
        </a:p>
      </dgm:t>
    </dgm:pt>
    <dgm:pt modelId="{ED3B3DB3-102C-4BBD-89C2-2F4F725C528E}" type="parTrans" cxnId="{548A2667-B61D-4E49-B886-CA2001E46208}">
      <dgm:prSet/>
      <dgm:spPr/>
      <dgm:t>
        <a:bodyPr/>
        <a:lstStyle/>
        <a:p>
          <a:endParaRPr lang="en-US"/>
        </a:p>
      </dgm:t>
    </dgm:pt>
    <dgm:pt modelId="{6B619996-DBD4-47E2-ADEA-8A023B333025}" type="sibTrans" cxnId="{548A2667-B61D-4E49-B886-CA2001E46208}">
      <dgm:prSet/>
      <dgm:spPr/>
      <dgm:t>
        <a:bodyPr/>
        <a:lstStyle/>
        <a:p>
          <a:endParaRPr lang="en-US"/>
        </a:p>
      </dgm:t>
    </dgm:pt>
    <dgm:pt modelId="{BDD181F2-5541-4819-8F89-969E2AAE304E}">
      <dgm:prSet phldrT="[Text]"/>
      <dgm:spPr/>
      <dgm:t>
        <a:bodyPr/>
        <a:lstStyle/>
        <a:p>
          <a:r>
            <a:rPr lang="en-US" dirty="0" smtClean="0"/>
            <a:t>Program data Monitoring &amp; Evaluation </a:t>
          </a:r>
          <a:endParaRPr lang="en-US" dirty="0"/>
        </a:p>
      </dgm:t>
    </dgm:pt>
    <dgm:pt modelId="{1EE093DE-135E-4013-8927-76D645B747D5}" type="parTrans" cxnId="{565706B5-7276-4FCD-9E3D-17EAFCC34EC4}">
      <dgm:prSet/>
      <dgm:spPr/>
      <dgm:t>
        <a:bodyPr/>
        <a:lstStyle/>
        <a:p>
          <a:endParaRPr lang="en-US"/>
        </a:p>
      </dgm:t>
    </dgm:pt>
    <dgm:pt modelId="{38430D23-01F9-4B1F-A765-6266E25AC2B8}" type="sibTrans" cxnId="{565706B5-7276-4FCD-9E3D-17EAFCC34EC4}">
      <dgm:prSet/>
      <dgm:spPr/>
      <dgm:t>
        <a:bodyPr/>
        <a:lstStyle/>
        <a:p>
          <a:endParaRPr lang="en-US"/>
        </a:p>
      </dgm:t>
    </dgm:pt>
    <dgm:pt modelId="{7542094F-5293-44F7-8C5F-99811AE52A9D}">
      <dgm:prSet phldrT="[Text]"/>
      <dgm:spPr/>
      <dgm:t>
        <a:bodyPr/>
        <a:lstStyle/>
        <a:p>
          <a:r>
            <a:rPr lang="en-US" dirty="0" smtClean="0"/>
            <a:t>Professional Development &amp; Dissemination of Best Practices</a:t>
          </a:r>
          <a:endParaRPr lang="en-US" dirty="0"/>
        </a:p>
      </dgm:t>
    </dgm:pt>
    <dgm:pt modelId="{F036C810-5E5A-4820-8EC5-728E9604D818}" type="parTrans" cxnId="{44A21BF5-5E04-4396-8C4E-A1867FE0FD07}">
      <dgm:prSet/>
      <dgm:spPr/>
      <dgm:t>
        <a:bodyPr/>
        <a:lstStyle/>
        <a:p>
          <a:endParaRPr lang="en-US"/>
        </a:p>
      </dgm:t>
    </dgm:pt>
    <dgm:pt modelId="{A28B5CC5-E9E0-4EED-87B0-57B7DFF69193}" type="sibTrans" cxnId="{44A21BF5-5E04-4396-8C4E-A1867FE0FD07}">
      <dgm:prSet/>
      <dgm:spPr/>
      <dgm:t>
        <a:bodyPr/>
        <a:lstStyle/>
        <a:p>
          <a:endParaRPr lang="en-US"/>
        </a:p>
      </dgm:t>
    </dgm:pt>
    <dgm:pt modelId="{5823B16D-514F-407B-A729-D0EBDB11AD5D}">
      <dgm:prSet phldrT="[Text]"/>
      <dgm:spPr/>
      <dgm:t>
        <a:bodyPr/>
        <a:lstStyle/>
        <a:p>
          <a:r>
            <a:rPr lang="en-US" dirty="0" smtClean="0"/>
            <a:t>Developing Partnerships</a:t>
          </a:r>
          <a:endParaRPr lang="en-US" dirty="0"/>
        </a:p>
      </dgm:t>
    </dgm:pt>
    <dgm:pt modelId="{487A7050-142C-4279-A696-22D96A9728D3}" type="parTrans" cxnId="{4BADE63B-583D-4458-B6D7-F65BD407EDE7}">
      <dgm:prSet/>
      <dgm:spPr/>
      <dgm:t>
        <a:bodyPr/>
        <a:lstStyle/>
        <a:p>
          <a:endParaRPr lang="en-US"/>
        </a:p>
      </dgm:t>
    </dgm:pt>
    <dgm:pt modelId="{6CA66A77-2570-4B5F-BD21-971D489D941D}" type="sibTrans" cxnId="{4BADE63B-583D-4458-B6D7-F65BD407EDE7}">
      <dgm:prSet/>
      <dgm:spPr/>
      <dgm:t>
        <a:bodyPr/>
        <a:lstStyle/>
        <a:p>
          <a:endParaRPr lang="en-US"/>
        </a:p>
      </dgm:t>
    </dgm:pt>
    <dgm:pt modelId="{05DA29CE-A2C7-4F60-8E17-B8504E428ECC}">
      <dgm:prSet phldrT="[Text]"/>
      <dgm:spPr/>
      <dgm:t>
        <a:bodyPr/>
        <a:lstStyle/>
        <a:p>
          <a:r>
            <a:rPr lang="en-US" dirty="0" smtClean="0"/>
            <a:t>Expanding Resources &amp; Capacity</a:t>
          </a:r>
          <a:endParaRPr lang="en-US" dirty="0"/>
        </a:p>
      </dgm:t>
    </dgm:pt>
    <dgm:pt modelId="{992A100A-3D96-418A-BBFE-3C99675F5960}" type="parTrans" cxnId="{5C1AB2FF-A50B-46D1-9767-E0C3E987C05A}">
      <dgm:prSet/>
      <dgm:spPr/>
      <dgm:t>
        <a:bodyPr/>
        <a:lstStyle/>
        <a:p>
          <a:endParaRPr lang="en-US"/>
        </a:p>
      </dgm:t>
    </dgm:pt>
    <dgm:pt modelId="{75F66073-0EAE-41D7-8292-70D8F5E4289D}" type="sibTrans" cxnId="{5C1AB2FF-A50B-46D1-9767-E0C3E987C05A}">
      <dgm:prSet/>
      <dgm:spPr/>
      <dgm:t>
        <a:bodyPr/>
        <a:lstStyle/>
        <a:p>
          <a:endParaRPr lang="en-US"/>
        </a:p>
      </dgm:t>
    </dgm:pt>
    <dgm:pt modelId="{C5275314-FAB7-4DB8-A909-EEFA93D896BC}">
      <dgm:prSet phldrT="[Text]"/>
      <dgm:spPr/>
      <dgm:t>
        <a:bodyPr/>
        <a:lstStyle/>
        <a:p>
          <a:r>
            <a:rPr lang="en-US" dirty="0" smtClean="0"/>
            <a:t>One-Stop Participant</a:t>
          </a:r>
          <a:endParaRPr lang="en-US" dirty="0"/>
        </a:p>
      </dgm:t>
    </dgm:pt>
    <dgm:pt modelId="{6D87D157-0F76-41C0-875E-5C20C7DA44CA}" type="parTrans" cxnId="{BCA7AA3D-2C6F-455D-9B4A-F32C17AB6DBE}">
      <dgm:prSet/>
      <dgm:spPr/>
      <dgm:t>
        <a:bodyPr/>
        <a:lstStyle/>
        <a:p>
          <a:endParaRPr lang="en-US"/>
        </a:p>
      </dgm:t>
    </dgm:pt>
    <dgm:pt modelId="{3181C6CE-8948-4A3F-92BA-91EB9654A608}" type="sibTrans" cxnId="{BCA7AA3D-2C6F-455D-9B4A-F32C17AB6DBE}">
      <dgm:prSet/>
      <dgm:spPr/>
      <dgm:t>
        <a:bodyPr/>
        <a:lstStyle/>
        <a:p>
          <a:endParaRPr lang="en-US"/>
        </a:p>
      </dgm:t>
    </dgm:pt>
    <dgm:pt modelId="{8C086AE5-F51F-4A3D-A661-2146D9A9F089}">
      <dgm:prSet phldrT="[Text]"/>
      <dgm:spPr/>
      <dgm:t>
        <a:bodyPr/>
        <a:lstStyle/>
        <a:p>
          <a:r>
            <a:rPr lang="en-US" dirty="0" smtClean="0"/>
            <a:t>Operational Knowledge of WIOA</a:t>
          </a:r>
          <a:endParaRPr lang="en-US" dirty="0"/>
        </a:p>
      </dgm:t>
    </dgm:pt>
    <dgm:pt modelId="{158842F8-50B2-446C-B153-9FBD397089AA}" type="parTrans" cxnId="{FFF1C236-E2B0-4D00-A44E-A77BB2ECE36E}">
      <dgm:prSet/>
      <dgm:spPr/>
      <dgm:t>
        <a:bodyPr/>
        <a:lstStyle/>
        <a:p>
          <a:endParaRPr lang="en-US"/>
        </a:p>
      </dgm:t>
    </dgm:pt>
    <dgm:pt modelId="{896AA2B5-892F-48A3-BCD3-9475D38AC51E}" type="sibTrans" cxnId="{FFF1C236-E2B0-4D00-A44E-A77BB2ECE36E}">
      <dgm:prSet/>
      <dgm:spPr/>
      <dgm:t>
        <a:bodyPr/>
        <a:lstStyle/>
        <a:p>
          <a:endParaRPr lang="en-US"/>
        </a:p>
      </dgm:t>
    </dgm:pt>
    <dgm:pt modelId="{B1EA506D-C3C6-4F65-9655-3D37B9447613}" type="pres">
      <dgm:prSet presAssocID="{8CCDFF65-27CB-41C4-A779-56AE370301A4}" presName="Name0" presStyleCnt="0">
        <dgm:presLayoutVars>
          <dgm:chMax val="1"/>
          <dgm:dir/>
          <dgm:animLvl val="ctr"/>
          <dgm:resizeHandles val="exact"/>
        </dgm:presLayoutVars>
      </dgm:prSet>
      <dgm:spPr/>
      <dgm:t>
        <a:bodyPr/>
        <a:lstStyle/>
        <a:p>
          <a:endParaRPr lang="en-US"/>
        </a:p>
      </dgm:t>
    </dgm:pt>
    <dgm:pt modelId="{CC7C2FA1-3CB2-4E8D-895D-19ABB9690813}" type="pres">
      <dgm:prSet presAssocID="{D71217A7-D8A5-49B2-B2F6-37705BB6BA4A}" presName="centerShape" presStyleLbl="node0" presStyleIdx="0" presStyleCnt="1"/>
      <dgm:spPr/>
      <dgm:t>
        <a:bodyPr/>
        <a:lstStyle/>
        <a:p>
          <a:endParaRPr lang="en-US"/>
        </a:p>
      </dgm:t>
    </dgm:pt>
    <dgm:pt modelId="{4DBD59E5-753E-44E0-B20B-267D7C6B042C}" type="pres">
      <dgm:prSet presAssocID="{6B5E84FD-0C6E-4082-8B2E-580C39BCD0D9}" presName="node" presStyleLbl="node1" presStyleIdx="0" presStyleCnt="9">
        <dgm:presLayoutVars>
          <dgm:bulletEnabled val="1"/>
        </dgm:presLayoutVars>
      </dgm:prSet>
      <dgm:spPr/>
      <dgm:t>
        <a:bodyPr/>
        <a:lstStyle/>
        <a:p>
          <a:endParaRPr lang="en-US"/>
        </a:p>
      </dgm:t>
    </dgm:pt>
    <dgm:pt modelId="{F37B94A1-30B4-4611-926C-3471BCB32988}" type="pres">
      <dgm:prSet presAssocID="{6B5E84FD-0C6E-4082-8B2E-580C39BCD0D9}" presName="dummy" presStyleCnt="0"/>
      <dgm:spPr/>
    </dgm:pt>
    <dgm:pt modelId="{A649E676-96E2-4E6D-8427-05B6BCC4B8AF}" type="pres">
      <dgm:prSet presAssocID="{59247038-9C53-48CC-BA4E-127622FCADA2}" presName="sibTrans" presStyleLbl="sibTrans2D1" presStyleIdx="0" presStyleCnt="9"/>
      <dgm:spPr/>
      <dgm:t>
        <a:bodyPr/>
        <a:lstStyle/>
        <a:p>
          <a:endParaRPr lang="en-US"/>
        </a:p>
      </dgm:t>
    </dgm:pt>
    <dgm:pt modelId="{DD551994-1C94-4774-82CE-ECB50974CBCF}" type="pres">
      <dgm:prSet presAssocID="{A531F132-315B-437F-A1A5-18BC1C01E203}" presName="node" presStyleLbl="node1" presStyleIdx="1" presStyleCnt="9">
        <dgm:presLayoutVars>
          <dgm:bulletEnabled val="1"/>
        </dgm:presLayoutVars>
      </dgm:prSet>
      <dgm:spPr/>
      <dgm:t>
        <a:bodyPr/>
        <a:lstStyle/>
        <a:p>
          <a:endParaRPr lang="en-US"/>
        </a:p>
      </dgm:t>
    </dgm:pt>
    <dgm:pt modelId="{A2D30BF5-1175-4603-B715-3C45CC0DF7C8}" type="pres">
      <dgm:prSet presAssocID="{A531F132-315B-437F-A1A5-18BC1C01E203}" presName="dummy" presStyleCnt="0"/>
      <dgm:spPr/>
    </dgm:pt>
    <dgm:pt modelId="{D7D5D133-2818-4502-B9BD-C36BC0698C25}" type="pres">
      <dgm:prSet presAssocID="{6F1900D4-426C-4BFA-A3D3-6DEED7A010BE}" presName="sibTrans" presStyleLbl="sibTrans2D1" presStyleIdx="1" presStyleCnt="9"/>
      <dgm:spPr/>
      <dgm:t>
        <a:bodyPr/>
        <a:lstStyle/>
        <a:p>
          <a:endParaRPr lang="en-US"/>
        </a:p>
      </dgm:t>
    </dgm:pt>
    <dgm:pt modelId="{1D3A3A5F-5183-4A19-857B-355B962BB18E}" type="pres">
      <dgm:prSet presAssocID="{01A121D4-6C0F-4107-B84D-5CC19C49825F}" presName="node" presStyleLbl="node1" presStyleIdx="2" presStyleCnt="9">
        <dgm:presLayoutVars>
          <dgm:bulletEnabled val="1"/>
        </dgm:presLayoutVars>
      </dgm:prSet>
      <dgm:spPr/>
      <dgm:t>
        <a:bodyPr/>
        <a:lstStyle/>
        <a:p>
          <a:endParaRPr lang="en-US"/>
        </a:p>
      </dgm:t>
    </dgm:pt>
    <dgm:pt modelId="{2CBA7152-662F-4E58-9ED7-A94C4FC0E0CA}" type="pres">
      <dgm:prSet presAssocID="{01A121D4-6C0F-4107-B84D-5CC19C49825F}" presName="dummy" presStyleCnt="0"/>
      <dgm:spPr/>
    </dgm:pt>
    <dgm:pt modelId="{69F85D0D-33D3-4B0D-8EA1-CC2643867DDD}" type="pres">
      <dgm:prSet presAssocID="{6B619996-DBD4-47E2-ADEA-8A023B333025}" presName="sibTrans" presStyleLbl="sibTrans2D1" presStyleIdx="2" presStyleCnt="9"/>
      <dgm:spPr/>
      <dgm:t>
        <a:bodyPr/>
        <a:lstStyle/>
        <a:p>
          <a:endParaRPr lang="en-US"/>
        </a:p>
      </dgm:t>
    </dgm:pt>
    <dgm:pt modelId="{CC31BA5D-F3B3-4FAE-8A6C-715EA87AF87E}" type="pres">
      <dgm:prSet presAssocID="{BDD181F2-5541-4819-8F89-969E2AAE304E}" presName="node" presStyleLbl="node1" presStyleIdx="3" presStyleCnt="9">
        <dgm:presLayoutVars>
          <dgm:bulletEnabled val="1"/>
        </dgm:presLayoutVars>
      </dgm:prSet>
      <dgm:spPr/>
      <dgm:t>
        <a:bodyPr/>
        <a:lstStyle/>
        <a:p>
          <a:endParaRPr lang="en-US"/>
        </a:p>
      </dgm:t>
    </dgm:pt>
    <dgm:pt modelId="{1CF8D2C3-D356-4895-8101-0BB88C873387}" type="pres">
      <dgm:prSet presAssocID="{BDD181F2-5541-4819-8F89-969E2AAE304E}" presName="dummy" presStyleCnt="0"/>
      <dgm:spPr/>
    </dgm:pt>
    <dgm:pt modelId="{878E6228-EA28-4672-BD5C-5BE423459AAD}" type="pres">
      <dgm:prSet presAssocID="{38430D23-01F9-4B1F-A765-6266E25AC2B8}" presName="sibTrans" presStyleLbl="sibTrans2D1" presStyleIdx="3" presStyleCnt="9"/>
      <dgm:spPr/>
      <dgm:t>
        <a:bodyPr/>
        <a:lstStyle/>
        <a:p>
          <a:endParaRPr lang="en-US"/>
        </a:p>
      </dgm:t>
    </dgm:pt>
    <dgm:pt modelId="{B7DD3F66-D00F-4F1B-9C76-2CBE003BA719}" type="pres">
      <dgm:prSet presAssocID="{7542094F-5293-44F7-8C5F-99811AE52A9D}" presName="node" presStyleLbl="node1" presStyleIdx="4" presStyleCnt="9">
        <dgm:presLayoutVars>
          <dgm:bulletEnabled val="1"/>
        </dgm:presLayoutVars>
      </dgm:prSet>
      <dgm:spPr/>
      <dgm:t>
        <a:bodyPr/>
        <a:lstStyle/>
        <a:p>
          <a:endParaRPr lang="en-US"/>
        </a:p>
      </dgm:t>
    </dgm:pt>
    <dgm:pt modelId="{B12DD57C-DADD-4308-BD64-9A2EC0F805D3}" type="pres">
      <dgm:prSet presAssocID="{7542094F-5293-44F7-8C5F-99811AE52A9D}" presName="dummy" presStyleCnt="0"/>
      <dgm:spPr/>
    </dgm:pt>
    <dgm:pt modelId="{747EFE3A-2CCD-4240-B429-408FBA498E13}" type="pres">
      <dgm:prSet presAssocID="{A28B5CC5-E9E0-4EED-87B0-57B7DFF69193}" presName="sibTrans" presStyleLbl="sibTrans2D1" presStyleIdx="4" presStyleCnt="9"/>
      <dgm:spPr/>
      <dgm:t>
        <a:bodyPr/>
        <a:lstStyle/>
        <a:p>
          <a:endParaRPr lang="en-US"/>
        </a:p>
      </dgm:t>
    </dgm:pt>
    <dgm:pt modelId="{26755167-7C00-41E1-BD9E-6F603A942C9E}" type="pres">
      <dgm:prSet presAssocID="{5823B16D-514F-407B-A729-D0EBDB11AD5D}" presName="node" presStyleLbl="node1" presStyleIdx="5" presStyleCnt="9">
        <dgm:presLayoutVars>
          <dgm:bulletEnabled val="1"/>
        </dgm:presLayoutVars>
      </dgm:prSet>
      <dgm:spPr/>
      <dgm:t>
        <a:bodyPr/>
        <a:lstStyle/>
        <a:p>
          <a:endParaRPr lang="en-US"/>
        </a:p>
      </dgm:t>
    </dgm:pt>
    <dgm:pt modelId="{7FB32580-0EF1-4A4E-A799-67D4D91A3BB2}" type="pres">
      <dgm:prSet presAssocID="{5823B16D-514F-407B-A729-D0EBDB11AD5D}" presName="dummy" presStyleCnt="0"/>
      <dgm:spPr/>
    </dgm:pt>
    <dgm:pt modelId="{AA412238-214C-4966-9CD5-948F7683FD02}" type="pres">
      <dgm:prSet presAssocID="{6CA66A77-2570-4B5F-BD21-971D489D941D}" presName="sibTrans" presStyleLbl="sibTrans2D1" presStyleIdx="5" presStyleCnt="9"/>
      <dgm:spPr/>
      <dgm:t>
        <a:bodyPr/>
        <a:lstStyle/>
        <a:p>
          <a:endParaRPr lang="en-US"/>
        </a:p>
      </dgm:t>
    </dgm:pt>
    <dgm:pt modelId="{B43B998F-137E-4B3F-8BFC-0A38225CA351}" type="pres">
      <dgm:prSet presAssocID="{C5275314-FAB7-4DB8-A909-EEFA93D896BC}" presName="node" presStyleLbl="node1" presStyleIdx="6" presStyleCnt="9">
        <dgm:presLayoutVars>
          <dgm:bulletEnabled val="1"/>
        </dgm:presLayoutVars>
      </dgm:prSet>
      <dgm:spPr/>
      <dgm:t>
        <a:bodyPr/>
        <a:lstStyle/>
        <a:p>
          <a:endParaRPr lang="en-US"/>
        </a:p>
      </dgm:t>
    </dgm:pt>
    <dgm:pt modelId="{86672BE7-FC55-44A3-BA39-EE8BF2C2158E}" type="pres">
      <dgm:prSet presAssocID="{C5275314-FAB7-4DB8-A909-EEFA93D896BC}" presName="dummy" presStyleCnt="0"/>
      <dgm:spPr/>
    </dgm:pt>
    <dgm:pt modelId="{24FE7854-68BE-4061-ACBB-2057169695F5}" type="pres">
      <dgm:prSet presAssocID="{3181C6CE-8948-4A3F-92BA-91EB9654A608}" presName="sibTrans" presStyleLbl="sibTrans2D1" presStyleIdx="6" presStyleCnt="9"/>
      <dgm:spPr/>
      <dgm:t>
        <a:bodyPr/>
        <a:lstStyle/>
        <a:p>
          <a:endParaRPr lang="en-US"/>
        </a:p>
      </dgm:t>
    </dgm:pt>
    <dgm:pt modelId="{D0AF6941-3D69-413D-9244-6F3D9647E076}" type="pres">
      <dgm:prSet presAssocID="{05DA29CE-A2C7-4F60-8E17-B8504E428ECC}" presName="node" presStyleLbl="node1" presStyleIdx="7" presStyleCnt="9">
        <dgm:presLayoutVars>
          <dgm:bulletEnabled val="1"/>
        </dgm:presLayoutVars>
      </dgm:prSet>
      <dgm:spPr/>
      <dgm:t>
        <a:bodyPr/>
        <a:lstStyle/>
        <a:p>
          <a:endParaRPr lang="en-US"/>
        </a:p>
      </dgm:t>
    </dgm:pt>
    <dgm:pt modelId="{39D925E9-E6BF-4F7C-B41C-115A6C9A6C1C}" type="pres">
      <dgm:prSet presAssocID="{05DA29CE-A2C7-4F60-8E17-B8504E428ECC}" presName="dummy" presStyleCnt="0"/>
      <dgm:spPr/>
    </dgm:pt>
    <dgm:pt modelId="{2216B83D-D3A8-4FE7-848C-068D62EFA0D1}" type="pres">
      <dgm:prSet presAssocID="{75F66073-0EAE-41D7-8292-70D8F5E4289D}" presName="sibTrans" presStyleLbl="sibTrans2D1" presStyleIdx="7" presStyleCnt="9"/>
      <dgm:spPr/>
      <dgm:t>
        <a:bodyPr/>
        <a:lstStyle/>
        <a:p>
          <a:endParaRPr lang="en-US"/>
        </a:p>
      </dgm:t>
    </dgm:pt>
    <dgm:pt modelId="{C57E9BF3-3CB0-4CB2-A9FB-2ED8E55C70C3}" type="pres">
      <dgm:prSet presAssocID="{8C086AE5-F51F-4A3D-A661-2146D9A9F089}" presName="node" presStyleLbl="node1" presStyleIdx="8" presStyleCnt="9">
        <dgm:presLayoutVars>
          <dgm:bulletEnabled val="1"/>
        </dgm:presLayoutVars>
      </dgm:prSet>
      <dgm:spPr/>
      <dgm:t>
        <a:bodyPr/>
        <a:lstStyle/>
        <a:p>
          <a:endParaRPr lang="en-US"/>
        </a:p>
      </dgm:t>
    </dgm:pt>
    <dgm:pt modelId="{AB743C01-6427-46BC-A33B-75E14BA147F7}" type="pres">
      <dgm:prSet presAssocID="{8C086AE5-F51F-4A3D-A661-2146D9A9F089}" presName="dummy" presStyleCnt="0"/>
      <dgm:spPr/>
    </dgm:pt>
    <dgm:pt modelId="{01BB4D22-04CA-44B0-9654-E48E6195541A}" type="pres">
      <dgm:prSet presAssocID="{896AA2B5-892F-48A3-BCD3-9475D38AC51E}" presName="sibTrans" presStyleLbl="sibTrans2D1" presStyleIdx="8" presStyleCnt="9"/>
      <dgm:spPr/>
      <dgm:t>
        <a:bodyPr/>
        <a:lstStyle/>
        <a:p>
          <a:endParaRPr lang="en-US"/>
        </a:p>
      </dgm:t>
    </dgm:pt>
  </dgm:ptLst>
  <dgm:cxnLst>
    <dgm:cxn modelId="{B071C6FB-BAFE-4D63-B164-595169AAEEF1}" srcId="{8CCDFF65-27CB-41C4-A779-56AE370301A4}" destId="{D71217A7-D8A5-49B2-B2F6-37705BB6BA4A}" srcOrd="0" destOrd="0" parTransId="{C4E113AC-FC88-4AFE-922A-9F79CDB6C28D}" sibTransId="{92EB4893-EACB-49D9-B966-A18088AB35FC}"/>
    <dgm:cxn modelId="{36612065-5AA2-4176-A162-D017C4F0FFC5}" type="presOf" srcId="{896AA2B5-892F-48A3-BCD3-9475D38AC51E}" destId="{01BB4D22-04CA-44B0-9654-E48E6195541A}" srcOrd="0" destOrd="0" presId="urn:microsoft.com/office/officeart/2005/8/layout/radial6"/>
    <dgm:cxn modelId="{E750F4E1-4D8F-42B6-923E-84214E0FAACC}" type="presOf" srcId="{75F66073-0EAE-41D7-8292-70D8F5E4289D}" destId="{2216B83D-D3A8-4FE7-848C-068D62EFA0D1}" srcOrd="0" destOrd="0" presId="urn:microsoft.com/office/officeart/2005/8/layout/radial6"/>
    <dgm:cxn modelId="{8E2E264F-A4CA-4863-9036-70FA730D2C7F}" type="presOf" srcId="{3181C6CE-8948-4A3F-92BA-91EB9654A608}" destId="{24FE7854-68BE-4061-ACBB-2057169695F5}" srcOrd="0" destOrd="0" presId="urn:microsoft.com/office/officeart/2005/8/layout/radial6"/>
    <dgm:cxn modelId="{565706B5-7276-4FCD-9E3D-17EAFCC34EC4}" srcId="{D71217A7-D8A5-49B2-B2F6-37705BB6BA4A}" destId="{BDD181F2-5541-4819-8F89-969E2AAE304E}" srcOrd="3" destOrd="0" parTransId="{1EE093DE-135E-4013-8927-76D645B747D5}" sibTransId="{38430D23-01F9-4B1F-A765-6266E25AC2B8}"/>
    <dgm:cxn modelId="{4F626516-CE2E-474C-8990-CDA4FC3B2EFE}" type="presOf" srcId="{6B619996-DBD4-47E2-ADEA-8A023B333025}" destId="{69F85D0D-33D3-4B0D-8EA1-CC2643867DDD}" srcOrd="0" destOrd="0" presId="urn:microsoft.com/office/officeart/2005/8/layout/radial6"/>
    <dgm:cxn modelId="{44A21BF5-5E04-4396-8C4E-A1867FE0FD07}" srcId="{D71217A7-D8A5-49B2-B2F6-37705BB6BA4A}" destId="{7542094F-5293-44F7-8C5F-99811AE52A9D}" srcOrd="4" destOrd="0" parTransId="{F036C810-5E5A-4820-8EC5-728E9604D818}" sibTransId="{A28B5CC5-E9E0-4EED-87B0-57B7DFF69193}"/>
    <dgm:cxn modelId="{014FD3EF-04B8-40B4-961B-A40C58483D76}" type="presOf" srcId="{6CA66A77-2570-4B5F-BD21-971D489D941D}" destId="{AA412238-214C-4966-9CD5-948F7683FD02}" srcOrd="0" destOrd="0" presId="urn:microsoft.com/office/officeart/2005/8/layout/radial6"/>
    <dgm:cxn modelId="{B01218A0-9F53-4717-9894-2AD43C408E06}" type="presOf" srcId="{38430D23-01F9-4B1F-A765-6266E25AC2B8}" destId="{878E6228-EA28-4672-BD5C-5BE423459AAD}" srcOrd="0" destOrd="0" presId="urn:microsoft.com/office/officeart/2005/8/layout/radial6"/>
    <dgm:cxn modelId="{63AA973D-8F8E-414A-B065-04C718AF037B}" type="presOf" srcId="{5823B16D-514F-407B-A729-D0EBDB11AD5D}" destId="{26755167-7C00-41E1-BD9E-6F603A942C9E}" srcOrd="0" destOrd="0" presId="urn:microsoft.com/office/officeart/2005/8/layout/radial6"/>
    <dgm:cxn modelId="{BCA7AA3D-2C6F-455D-9B4A-F32C17AB6DBE}" srcId="{D71217A7-D8A5-49B2-B2F6-37705BB6BA4A}" destId="{C5275314-FAB7-4DB8-A909-EEFA93D896BC}" srcOrd="6" destOrd="0" parTransId="{6D87D157-0F76-41C0-875E-5C20C7DA44CA}" sibTransId="{3181C6CE-8948-4A3F-92BA-91EB9654A608}"/>
    <dgm:cxn modelId="{6525D684-BFA3-48FF-8B95-921873EF35B3}" type="presOf" srcId="{6B5E84FD-0C6E-4082-8B2E-580C39BCD0D9}" destId="{4DBD59E5-753E-44E0-B20B-267D7C6B042C}" srcOrd="0" destOrd="0" presId="urn:microsoft.com/office/officeart/2005/8/layout/radial6"/>
    <dgm:cxn modelId="{076389BE-323F-45DA-86CE-D01BFAE40247}" type="presOf" srcId="{C5275314-FAB7-4DB8-A909-EEFA93D896BC}" destId="{B43B998F-137E-4B3F-8BFC-0A38225CA351}" srcOrd="0" destOrd="0" presId="urn:microsoft.com/office/officeart/2005/8/layout/radial6"/>
    <dgm:cxn modelId="{C86B064A-5326-4B13-9D65-016D8A468DFD}" srcId="{D71217A7-D8A5-49B2-B2F6-37705BB6BA4A}" destId="{6B5E84FD-0C6E-4082-8B2E-580C39BCD0D9}" srcOrd="0" destOrd="0" parTransId="{ED63D636-B80D-4982-9351-F3876E4D3F03}" sibTransId="{59247038-9C53-48CC-BA4E-127622FCADA2}"/>
    <dgm:cxn modelId="{3E269786-E891-4B5B-91BC-E8BF08420875}" type="presOf" srcId="{6F1900D4-426C-4BFA-A3D3-6DEED7A010BE}" destId="{D7D5D133-2818-4502-B9BD-C36BC0698C25}" srcOrd="0" destOrd="0" presId="urn:microsoft.com/office/officeart/2005/8/layout/radial6"/>
    <dgm:cxn modelId="{5C1AB2FF-A50B-46D1-9767-E0C3E987C05A}" srcId="{D71217A7-D8A5-49B2-B2F6-37705BB6BA4A}" destId="{05DA29CE-A2C7-4F60-8E17-B8504E428ECC}" srcOrd="7" destOrd="0" parTransId="{992A100A-3D96-418A-BBFE-3C99675F5960}" sibTransId="{75F66073-0EAE-41D7-8292-70D8F5E4289D}"/>
    <dgm:cxn modelId="{52A034F3-D3BC-4E03-9B7E-E40F2EE81DA2}" type="presOf" srcId="{59247038-9C53-48CC-BA4E-127622FCADA2}" destId="{A649E676-96E2-4E6D-8427-05B6BCC4B8AF}" srcOrd="0" destOrd="0" presId="urn:microsoft.com/office/officeart/2005/8/layout/radial6"/>
    <dgm:cxn modelId="{4BADE63B-583D-4458-B6D7-F65BD407EDE7}" srcId="{D71217A7-D8A5-49B2-B2F6-37705BB6BA4A}" destId="{5823B16D-514F-407B-A729-D0EBDB11AD5D}" srcOrd="5" destOrd="0" parTransId="{487A7050-142C-4279-A696-22D96A9728D3}" sibTransId="{6CA66A77-2570-4B5F-BD21-971D489D941D}"/>
    <dgm:cxn modelId="{F4015BE6-CCEF-4706-A6B1-852A96FB1294}" type="presOf" srcId="{D71217A7-D8A5-49B2-B2F6-37705BB6BA4A}" destId="{CC7C2FA1-3CB2-4E8D-895D-19ABB9690813}" srcOrd="0" destOrd="0" presId="urn:microsoft.com/office/officeart/2005/8/layout/radial6"/>
    <dgm:cxn modelId="{FFF1C236-E2B0-4D00-A44E-A77BB2ECE36E}" srcId="{D71217A7-D8A5-49B2-B2F6-37705BB6BA4A}" destId="{8C086AE5-F51F-4A3D-A661-2146D9A9F089}" srcOrd="8" destOrd="0" parTransId="{158842F8-50B2-446C-B153-9FBD397089AA}" sibTransId="{896AA2B5-892F-48A3-BCD3-9475D38AC51E}"/>
    <dgm:cxn modelId="{AA083757-AD2A-49C1-8A67-8B63A12708B9}" type="presOf" srcId="{BDD181F2-5541-4819-8F89-969E2AAE304E}" destId="{CC31BA5D-F3B3-4FAE-8A6C-715EA87AF87E}" srcOrd="0" destOrd="0" presId="urn:microsoft.com/office/officeart/2005/8/layout/radial6"/>
    <dgm:cxn modelId="{EC177C87-DC3D-479B-84AD-AB50F98D6F03}" type="presOf" srcId="{A531F132-315B-437F-A1A5-18BC1C01E203}" destId="{DD551994-1C94-4774-82CE-ECB50974CBCF}" srcOrd="0" destOrd="0" presId="urn:microsoft.com/office/officeart/2005/8/layout/radial6"/>
    <dgm:cxn modelId="{F635D529-E546-423F-9123-44FAA9E957CE}" type="presOf" srcId="{8CCDFF65-27CB-41C4-A779-56AE370301A4}" destId="{B1EA506D-C3C6-4F65-9655-3D37B9447613}" srcOrd="0" destOrd="0" presId="urn:microsoft.com/office/officeart/2005/8/layout/radial6"/>
    <dgm:cxn modelId="{4ABD9786-48ED-4D06-B113-830D04147E07}" type="presOf" srcId="{A28B5CC5-E9E0-4EED-87B0-57B7DFF69193}" destId="{747EFE3A-2CCD-4240-B429-408FBA498E13}" srcOrd="0" destOrd="0" presId="urn:microsoft.com/office/officeart/2005/8/layout/radial6"/>
    <dgm:cxn modelId="{D86AB43B-5EB4-41E6-A0FC-0BE4D3876BEF}" type="presOf" srcId="{01A121D4-6C0F-4107-B84D-5CC19C49825F}" destId="{1D3A3A5F-5183-4A19-857B-355B962BB18E}" srcOrd="0" destOrd="0" presId="urn:microsoft.com/office/officeart/2005/8/layout/radial6"/>
    <dgm:cxn modelId="{AA07B788-A8F7-4B46-ADF9-B953A4ABAF7E}" type="presOf" srcId="{8C086AE5-F51F-4A3D-A661-2146D9A9F089}" destId="{C57E9BF3-3CB0-4CB2-A9FB-2ED8E55C70C3}" srcOrd="0" destOrd="0" presId="urn:microsoft.com/office/officeart/2005/8/layout/radial6"/>
    <dgm:cxn modelId="{548A2667-B61D-4E49-B886-CA2001E46208}" srcId="{D71217A7-D8A5-49B2-B2F6-37705BB6BA4A}" destId="{01A121D4-6C0F-4107-B84D-5CC19C49825F}" srcOrd="2" destOrd="0" parTransId="{ED3B3DB3-102C-4BBD-89C2-2F4F725C528E}" sibTransId="{6B619996-DBD4-47E2-ADEA-8A023B333025}"/>
    <dgm:cxn modelId="{EC8A4A6B-D6A5-45FE-9652-A7CE12C835F4}" srcId="{D71217A7-D8A5-49B2-B2F6-37705BB6BA4A}" destId="{A531F132-315B-437F-A1A5-18BC1C01E203}" srcOrd="1" destOrd="0" parTransId="{5AB7DAEB-1E59-417F-B462-0BE31089A87C}" sibTransId="{6F1900D4-426C-4BFA-A3D3-6DEED7A010BE}"/>
    <dgm:cxn modelId="{AE311BF1-7677-4BB4-B99A-F217786C9489}" type="presOf" srcId="{7542094F-5293-44F7-8C5F-99811AE52A9D}" destId="{B7DD3F66-D00F-4F1B-9C76-2CBE003BA719}" srcOrd="0" destOrd="0" presId="urn:microsoft.com/office/officeart/2005/8/layout/radial6"/>
    <dgm:cxn modelId="{92857249-7603-47AE-97D3-0B2A261D9937}" type="presOf" srcId="{05DA29CE-A2C7-4F60-8E17-B8504E428ECC}" destId="{D0AF6941-3D69-413D-9244-6F3D9647E076}" srcOrd="0" destOrd="0" presId="urn:microsoft.com/office/officeart/2005/8/layout/radial6"/>
    <dgm:cxn modelId="{8606F643-E5E5-479F-9806-5BAF8D8CF1A6}" type="presParOf" srcId="{B1EA506D-C3C6-4F65-9655-3D37B9447613}" destId="{CC7C2FA1-3CB2-4E8D-895D-19ABB9690813}" srcOrd="0" destOrd="0" presId="urn:microsoft.com/office/officeart/2005/8/layout/radial6"/>
    <dgm:cxn modelId="{2DEA6D3D-B0FB-4FAF-A036-2688168D3F4C}" type="presParOf" srcId="{B1EA506D-C3C6-4F65-9655-3D37B9447613}" destId="{4DBD59E5-753E-44E0-B20B-267D7C6B042C}" srcOrd="1" destOrd="0" presId="urn:microsoft.com/office/officeart/2005/8/layout/radial6"/>
    <dgm:cxn modelId="{F5683106-00A4-43DF-BAD5-5805B940639C}" type="presParOf" srcId="{B1EA506D-C3C6-4F65-9655-3D37B9447613}" destId="{F37B94A1-30B4-4611-926C-3471BCB32988}" srcOrd="2" destOrd="0" presId="urn:microsoft.com/office/officeart/2005/8/layout/radial6"/>
    <dgm:cxn modelId="{C63E4A85-DD26-4FD8-9FF0-2CDA63DAD3ED}" type="presParOf" srcId="{B1EA506D-C3C6-4F65-9655-3D37B9447613}" destId="{A649E676-96E2-4E6D-8427-05B6BCC4B8AF}" srcOrd="3" destOrd="0" presId="urn:microsoft.com/office/officeart/2005/8/layout/radial6"/>
    <dgm:cxn modelId="{49F91E79-7CF9-44AF-896B-DFD9665E193E}" type="presParOf" srcId="{B1EA506D-C3C6-4F65-9655-3D37B9447613}" destId="{DD551994-1C94-4774-82CE-ECB50974CBCF}" srcOrd="4" destOrd="0" presId="urn:microsoft.com/office/officeart/2005/8/layout/radial6"/>
    <dgm:cxn modelId="{E27DE302-3E68-48BA-912C-C22B080394B7}" type="presParOf" srcId="{B1EA506D-C3C6-4F65-9655-3D37B9447613}" destId="{A2D30BF5-1175-4603-B715-3C45CC0DF7C8}" srcOrd="5" destOrd="0" presId="urn:microsoft.com/office/officeart/2005/8/layout/radial6"/>
    <dgm:cxn modelId="{406A674A-A32A-4CCC-86CD-6821FCA2A7F2}" type="presParOf" srcId="{B1EA506D-C3C6-4F65-9655-3D37B9447613}" destId="{D7D5D133-2818-4502-B9BD-C36BC0698C25}" srcOrd="6" destOrd="0" presId="urn:microsoft.com/office/officeart/2005/8/layout/radial6"/>
    <dgm:cxn modelId="{8A29E789-4E2A-4C00-9775-2F117849E9BE}" type="presParOf" srcId="{B1EA506D-C3C6-4F65-9655-3D37B9447613}" destId="{1D3A3A5F-5183-4A19-857B-355B962BB18E}" srcOrd="7" destOrd="0" presId="urn:microsoft.com/office/officeart/2005/8/layout/radial6"/>
    <dgm:cxn modelId="{2A345461-5E02-4724-8285-48D8E8C2EA1A}" type="presParOf" srcId="{B1EA506D-C3C6-4F65-9655-3D37B9447613}" destId="{2CBA7152-662F-4E58-9ED7-A94C4FC0E0CA}" srcOrd="8" destOrd="0" presId="urn:microsoft.com/office/officeart/2005/8/layout/radial6"/>
    <dgm:cxn modelId="{4F6337AF-48B7-41BC-8A8F-B01AE700A94F}" type="presParOf" srcId="{B1EA506D-C3C6-4F65-9655-3D37B9447613}" destId="{69F85D0D-33D3-4B0D-8EA1-CC2643867DDD}" srcOrd="9" destOrd="0" presId="urn:microsoft.com/office/officeart/2005/8/layout/radial6"/>
    <dgm:cxn modelId="{07E354BB-0CC6-40DD-B53C-DBB82399910E}" type="presParOf" srcId="{B1EA506D-C3C6-4F65-9655-3D37B9447613}" destId="{CC31BA5D-F3B3-4FAE-8A6C-715EA87AF87E}" srcOrd="10" destOrd="0" presId="urn:microsoft.com/office/officeart/2005/8/layout/radial6"/>
    <dgm:cxn modelId="{592DC74D-2D45-42AA-9ADF-A500591B66FC}" type="presParOf" srcId="{B1EA506D-C3C6-4F65-9655-3D37B9447613}" destId="{1CF8D2C3-D356-4895-8101-0BB88C873387}" srcOrd="11" destOrd="0" presId="urn:microsoft.com/office/officeart/2005/8/layout/radial6"/>
    <dgm:cxn modelId="{4AD481F6-3752-4FBC-A3E0-88F22CD99B06}" type="presParOf" srcId="{B1EA506D-C3C6-4F65-9655-3D37B9447613}" destId="{878E6228-EA28-4672-BD5C-5BE423459AAD}" srcOrd="12" destOrd="0" presId="urn:microsoft.com/office/officeart/2005/8/layout/radial6"/>
    <dgm:cxn modelId="{167944F7-870E-4798-8114-CBCF03021321}" type="presParOf" srcId="{B1EA506D-C3C6-4F65-9655-3D37B9447613}" destId="{B7DD3F66-D00F-4F1B-9C76-2CBE003BA719}" srcOrd="13" destOrd="0" presId="urn:microsoft.com/office/officeart/2005/8/layout/radial6"/>
    <dgm:cxn modelId="{F6AE0B8F-F24A-4D09-97BB-0267A83EF17A}" type="presParOf" srcId="{B1EA506D-C3C6-4F65-9655-3D37B9447613}" destId="{B12DD57C-DADD-4308-BD64-9A2EC0F805D3}" srcOrd="14" destOrd="0" presId="urn:microsoft.com/office/officeart/2005/8/layout/radial6"/>
    <dgm:cxn modelId="{BE518DCD-3FBE-4AC3-9933-DCA0D5BA14E0}" type="presParOf" srcId="{B1EA506D-C3C6-4F65-9655-3D37B9447613}" destId="{747EFE3A-2CCD-4240-B429-408FBA498E13}" srcOrd="15" destOrd="0" presId="urn:microsoft.com/office/officeart/2005/8/layout/radial6"/>
    <dgm:cxn modelId="{CEE8C67D-B3CA-4B24-8598-E3B4D2A1025F}" type="presParOf" srcId="{B1EA506D-C3C6-4F65-9655-3D37B9447613}" destId="{26755167-7C00-41E1-BD9E-6F603A942C9E}" srcOrd="16" destOrd="0" presId="urn:microsoft.com/office/officeart/2005/8/layout/radial6"/>
    <dgm:cxn modelId="{9E050F7E-12C8-4895-AAD3-9CE83B7220D5}" type="presParOf" srcId="{B1EA506D-C3C6-4F65-9655-3D37B9447613}" destId="{7FB32580-0EF1-4A4E-A799-67D4D91A3BB2}" srcOrd="17" destOrd="0" presId="urn:microsoft.com/office/officeart/2005/8/layout/radial6"/>
    <dgm:cxn modelId="{33180565-A4AE-4857-81CB-52383AF51EF2}" type="presParOf" srcId="{B1EA506D-C3C6-4F65-9655-3D37B9447613}" destId="{AA412238-214C-4966-9CD5-948F7683FD02}" srcOrd="18" destOrd="0" presId="urn:microsoft.com/office/officeart/2005/8/layout/radial6"/>
    <dgm:cxn modelId="{1694F2DF-E9BB-4D6D-8C29-F9A48B28BB48}" type="presParOf" srcId="{B1EA506D-C3C6-4F65-9655-3D37B9447613}" destId="{B43B998F-137E-4B3F-8BFC-0A38225CA351}" srcOrd="19" destOrd="0" presId="urn:microsoft.com/office/officeart/2005/8/layout/radial6"/>
    <dgm:cxn modelId="{C5D47C37-1DD6-42EA-8F9D-55CC6BCB0420}" type="presParOf" srcId="{B1EA506D-C3C6-4F65-9655-3D37B9447613}" destId="{86672BE7-FC55-44A3-BA39-EE8BF2C2158E}" srcOrd="20" destOrd="0" presId="urn:microsoft.com/office/officeart/2005/8/layout/radial6"/>
    <dgm:cxn modelId="{ABA472FD-7CE9-4C3B-AB27-E815492E46C4}" type="presParOf" srcId="{B1EA506D-C3C6-4F65-9655-3D37B9447613}" destId="{24FE7854-68BE-4061-ACBB-2057169695F5}" srcOrd="21" destOrd="0" presId="urn:microsoft.com/office/officeart/2005/8/layout/radial6"/>
    <dgm:cxn modelId="{0499438B-B9F2-4624-905C-FD877F196AA1}" type="presParOf" srcId="{B1EA506D-C3C6-4F65-9655-3D37B9447613}" destId="{D0AF6941-3D69-413D-9244-6F3D9647E076}" srcOrd="22" destOrd="0" presId="urn:microsoft.com/office/officeart/2005/8/layout/radial6"/>
    <dgm:cxn modelId="{DB70A51C-72B7-4B11-A986-2F7421F93F35}" type="presParOf" srcId="{B1EA506D-C3C6-4F65-9655-3D37B9447613}" destId="{39D925E9-E6BF-4F7C-B41C-115A6C9A6C1C}" srcOrd="23" destOrd="0" presId="urn:microsoft.com/office/officeart/2005/8/layout/radial6"/>
    <dgm:cxn modelId="{F0878385-7B16-4793-955E-8897C5327444}" type="presParOf" srcId="{B1EA506D-C3C6-4F65-9655-3D37B9447613}" destId="{2216B83D-D3A8-4FE7-848C-068D62EFA0D1}" srcOrd="24" destOrd="0" presId="urn:microsoft.com/office/officeart/2005/8/layout/radial6"/>
    <dgm:cxn modelId="{47D2D3F4-BC0D-4AA7-BC71-F4B75B3FD458}" type="presParOf" srcId="{B1EA506D-C3C6-4F65-9655-3D37B9447613}" destId="{C57E9BF3-3CB0-4CB2-A9FB-2ED8E55C70C3}" srcOrd="25" destOrd="0" presId="urn:microsoft.com/office/officeart/2005/8/layout/radial6"/>
    <dgm:cxn modelId="{518776EF-44C3-432F-9169-0AED446806A1}" type="presParOf" srcId="{B1EA506D-C3C6-4F65-9655-3D37B9447613}" destId="{AB743C01-6427-46BC-A33B-75E14BA147F7}" srcOrd="26" destOrd="0" presId="urn:microsoft.com/office/officeart/2005/8/layout/radial6"/>
    <dgm:cxn modelId="{27441F0B-C7D6-40EF-9F28-9DDAE8D5AD91}" type="presParOf" srcId="{B1EA506D-C3C6-4F65-9655-3D37B9447613}" destId="{01BB4D22-04CA-44B0-9654-E48E6195541A}"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260FD3-E03E-40B1-A0FE-8E70D7BB6B88}" type="doc">
      <dgm:prSet loTypeId="urn:microsoft.com/office/officeart/2008/layout/HorizontalMultiLevelHierarchy" loCatId="hierarchy" qsTypeId="urn:microsoft.com/office/officeart/2005/8/quickstyle/3d1" qsCatId="3D" csTypeId="urn:microsoft.com/office/officeart/2005/8/colors/colorful4" csCatId="colorful" phldr="1"/>
      <dgm:spPr/>
      <dgm:t>
        <a:bodyPr/>
        <a:lstStyle/>
        <a:p>
          <a:endParaRPr lang="en-US"/>
        </a:p>
      </dgm:t>
    </dgm:pt>
    <dgm:pt modelId="{4D2617E9-0835-4801-904A-FB5677DD49EC}">
      <dgm:prSet phldrT="[Text]"/>
      <dgm:spPr/>
      <dgm:t>
        <a:bodyPr/>
        <a:lstStyle/>
        <a:p>
          <a:r>
            <a:rPr lang="en-US" dirty="0" smtClean="0"/>
            <a:t>SEA</a:t>
          </a:r>
          <a:endParaRPr lang="en-US" dirty="0"/>
        </a:p>
      </dgm:t>
    </dgm:pt>
    <dgm:pt modelId="{464D7BD2-B5ED-47ED-B1A4-C23394CFD673}" type="parTrans" cxnId="{24E9EA2C-00B7-4EA1-97FC-0AE0711EAD17}">
      <dgm:prSet/>
      <dgm:spPr/>
      <dgm:t>
        <a:bodyPr/>
        <a:lstStyle/>
        <a:p>
          <a:endParaRPr lang="en-US"/>
        </a:p>
      </dgm:t>
    </dgm:pt>
    <dgm:pt modelId="{03A8F4B5-0A5D-466D-AC51-35C47D29DD1E}" type="sibTrans" cxnId="{24E9EA2C-00B7-4EA1-97FC-0AE0711EAD17}">
      <dgm:prSet/>
      <dgm:spPr/>
      <dgm:t>
        <a:bodyPr/>
        <a:lstStyle/>
        <a:p>
          <a:endParaRPr lang="en-US"/>
        </a:p>
      </dgm:t>
    </dgm:pt>
    <dgm:pt modelId="{F8EC39DC-FAD6-4454-BFC1-DA44D6A60EF9}">
      <dgm:prSet phldrT="[Text]"/>
      <dgm:spPr/>
      <dgm:t>
        <a:bodyPr/>
        <a:lstStyle/>
        <a:p>
          <a:r>
            <a:rPr lang="en-US" dirty="0" smtClean="0"/>
            <a:t>Monitoring</a:t>
          </a:r>
          <a:endParaRPr lang="en-US" dirty="0"/>
        </a:p>
      </dgm:t>
    </dgm:pt>
    <dgm:pt modelId="{8330A232-5D83-4F95-B170-1CF4C9B117CC}" type="parTrans" cxnId="{3A373657-2DDF-4BC7-A09D-2179C83C56CF}">
      <dgm:prSet/>
      <dgm:spPr/>
      <dgm:t>
        <a:bodyPr/>
        <a:lstStyle/>
        <a:p>
          <a:endParaRPr lang="en-US"/>
        </a:p>
      </dgm:t>
    </dgm:pt>
    <dgm:pt modelId="{6EC68F7F-00A6-4773-A0A3-54BB9CB870AA}" type="sibTrans" cxnId="{3A373657-2DDF-4BC7-A09D-2179C83C56CF}">
      <dgm:prSet/>
      <dgm:spPr/>
      <dgm:t>
        <a:bodyPr/>
        <a:lstStyle/>
        <a:p>
          <a:endParaRPr lang="en-US"/>
        </a:p>
      </dgm:t>
    </dgm:pt>
    <dgm:pt modelId="{FD8325FA-3DA0-4CBE-983D-C5BA5CC4A68A}">
      <dgm:prSet phldrT="[Text]"/>
      <dgm:spPr/>
      <dgm:t>
        <a:bodyPr/>
        <a:lstStyle/>
        <a:p>
          <a:r>
            <a:rPr lang="en-US" dirty="0" smtClean="0"/>
            <a:t>Policies</a:t>
          </a:r>
          <a:endParaRPr lang="en-US" dirty="0"/>
        </a:p>
      </dgm:t>
    </dgm:pt>
    <dgm:pt modelId="{E538EA18-1706-4CB7-B784-44599A4D863A}" type="parTrans" cxnId="{2E08B957-2B2F-4B3E-B9C4-351805BE724B}">
      <dgm:prSet/>
      <dgm:spPr/>
      <dgm:t>
        <a:bodyPr/>
        <a:lstStyle/>
        <a:p>
          <a:endParaRPr lang="en-US"/>
        </a:p>
      </dgm:t>
    </dgm:pt>
    <dgm:pt modelId="{3C359C86-6600-4D3B-BCA0-A0FE2AA67559}" type="sibTrans" cxnId="{2E08B957-2B2F-4B3E-B9C4-351805BE724B}">
      <dgm:prSet/>
      <dgm:spPr/>
      <dgm:t>
        <a:bodyPr/>
        <a:lstStyle/>
        <a:p>
          <a:endParaRPr lang="en-US"/>
        </a:p>
      </dgm:t>
    </dgm:pt>
    <dgm:pt modelId="{4B0AC881-A308-461E-9735-1819848704FC}">
      <dgm:prSet phldrT="[Text]"/>
      <dgm:spPr/>
      <dgm:t>
        <a:bodyPr/>
        <a:lstStyle/>
        <a:p>
          <a:r>
            <a:rPr lang="en-US" dirty="0" smtClean="0"/>
            <a:t>Funding</a:t>
          </a:r>
          <a:endParaRPr lang="en-US" dirty="0"/>
        </a:p>
      </dgm:t>
    </dgm:pt>
    <dgm:pt modelId="{75EE6FB2-2664-48A1-B59C-CC448ACAE82A}" type="parTrans" cxnId="{E33DAC06-BEAB-4B99-B1A4-B4D7B31EAD63}">
      <dgm:prSet/>
      <dgm:spPr/>
      <dgm:t>
        <a:bodyPr/>
        <a:lstStyle/>
        <a:p>
          <a:endParaRPr lang="en-US"/>
        </a:p>
      </dgm:t>
    </dgm:pt>
    <dgm:pt modelId="{8FDDA7F1-54C0-49BB-9C15-566E6F90155A}" type="sibTrans" cxnId="{E33DAC06-BEAB-4B99-B1A4-B4D7B31EAD63}">
      <dgm:prSet/>
      <dgm:spPr/>
      <dgm:t>
        <a:bodyPr/>
        <a:lstStyle/>
        <a:p>
          <a:endParaRPr lang="en-US"/>
        </a:p>
      </dgm:t>
    </dgm:pt>
    <dgm:pt modelId="{0E22558E-49D6-4BB3-9E03-B6EC30567B3A}" type="pres">
      <dgm:prSet presAssocID="{F9260FD3-E03E-40B1-A0FE-8E70D7BB6B88}" presName="Name0" presStyleCnt="0">
        <dgm:presLayoutVars>
          <dgm:chPref val="1"/>
          <dgm:dir/>
          <dgm:animOne val="branch"/>
          <dgm:animLvl val="lvl"/>
          <dgm:resizeHandles val="exact"/>
        </dgm:presLayoutVars>
      </dgm:prSet>
      <dgm:spPr/>
      <dgm:t>
        <a:bodyPr/>
        <a:lstStyle/>
        <a:p>
          <a:endParaRPr lang="en-US"/>
        </a:p>
      </dgm:t>
    </dgm:pt>
    <dgm:pt modelId="{F9525B81-03DB-483B-B4CE-87F15E5E24EF}" type="pres">
      <dgm:prSet presAssocID="{4D2617E9-0835-4801-904A-FB5677DD49EC}" presName="root1" presStyleCnt="0"/>
      <dgm:spPr/>
      <dgm:t>
        <a:bodyPr/>
        <a:lstStyle/>
        <a:p>
          <a:endParaRPr lang="en-US"/>
        </a:p>
      </dgm:t>
    </dgm:pt>
    <dgm:pt modelId="{D9CB76CF-74F7-4847-AD90-000845351E2D}" type="pres">
      <dgm:prSet presAssocID="{4D2617E9-0835-4801-904A-FB5677DD49EC}" presName="LevelOneTextNode" presStyleLbl="node0" presStyleIdx="0" presStyleCnt="1">
        <dgm:presLayoutVars>
          <dgm:chPref val="3"/>
        </dgm:presLayoutVars>
      </dgm:prSet>
      <dgm:spPr/>
      <dgm:t>
        <a:bodyPr/>
        <a:lstStyle/>
        <a:p>
          <a:endParaRPr lang="en-US"/>
        </a:p>
      </dgm:t>
    </dgm:pt>
    <dgm:pt modelId="{BAC500D0-9E29-46F0-9B40-65D3B2F1D283}" type="pres">
      <dgm:prSet presAssocID="{4D2617E9-0835-4801-904A-FB5677DD49EC}" presName="level2hierChild" presStyleCnt="0"/>
      <dgm:spPr/>
      <dgm:t>
        <a:bodyPr/>
        <a:lstStyle/>
        <a:p>
          <a:endParaRPr lang="en-US"/>
        </a:p>
      </dgm:t>
    </dgm:pt>
    <dgm:pt modelId="{1F1C3B1B-B8D0-46F6-B411-E6799A2186B9}" type="pres">
      <dgm:prSet presAssocID="{8330A232-5D83-4F95-B170-1CF4C9B117CC}" presName="conn2-1" presStyleLbl="parChTrans1D2" presStyleIdx="0" presStyleCnt="3"/>
      <dgm:spPr/>
      <dgm:t>
        <a:bodyPr/>
        <a:lstStyle/>
        <a:p>
          <a:endParaRPr lang="en-US"/>
        </a:p>
      </dgm:t>
    </dgm:pt>
    <dgm:pt modelId="{864B76A5-ECA4-4177-80A3-28FF8BF50EE1}" type="pres">
      <dgm:prSet presAssocID="{8330A232-5D83-4F95-B170-1CF4C9B117CC}" presName="connTx" presStyleLbl="parChTrans1D2" presStyleIdx="0" presStyleCnt="3"/>
      <dgm:spPr/>
      <dgm:t>
        <a:bodyPr/>
        <a:lstStyle/>
        <a:p>
          <a:endParaRPr lang="en-US"/>
        </a:p>
      </dgm:t>
    </dgm:pt>
    <dgm:pt modelId="{F6FBEA44-A108-44C2-B300-6F6EF859470C}" type="pres">
      <dgm:prSet presAssocID="{F8EC39DC-FAD6-4454-BFC1-DA44D6A60EF9}" presName="root2" presStyleCnt="0"/>
      <dgm:spPr/>
      <dgm:t>
        <a:bodyPr/>
        <a:lstStyle/>
        <a:p>
          <a:endParaRPr lang="en-US"/>
        </a:p>
      </dgm:t>
    </dgm:pt>
    <dgm:pt modelId="{C0A7D7C0-2951-4C4B-A80C-50C35898C31F}" type="pres">
      <dgm:prSet presAssocID="{F8EC39DC-FAD6-4454-BFC1-DA44D6A60EF9}" presName="LevelTwoTextNode" presStyleLbl="node2" presStyleIdx="0" presStyleCnt="3">
        <dgm:presLayoutVars>
          <dgm:chPref val="3"/>
        </dgm:presLayoutVars>
      </dgm:prSet>
      <dgm:spPr/>
      <dgm:t>
        <a:bodyPr/>
        <a:lstStyle/>
        <a:p>
          <a:endParaRPr lang="en-US"/>
        </a:p>
      </dgm:t>
    </dgm:pt>
    <dgm:pt modelId="{2337C4B5-8E4E-45EE-B6F6-C5FF12F28101}" type="pres">
      <dgm:prSet presAssocID="{F8EC39DC-FAD6-4454-BFC1-DA44D6A60EF9}" presName="level3hierChild" presStyleCnt="0"/>
      <dgm:spPr/>
      <dgm:t>
        <a:bodyPr/>
        <a:lstStyle/>
        <a:p>
          <a:endParaRPr lang="en-US"/>
        </a:p>
      </dgm:t>
    </dgm:pt>
    <dgm:pt modelId="{72C71EDD-7A97-4B1D-9A05-0CC0AFAAB2A1}" type="pres">
      <dgm:prSet presAssocID="{E538EA18-1706-4CB7-B784-44599A4D863A}" presName="conn2-1" presStyleLbl="parChTrans1D2" presStyleIdx="1" presStyleCnt="3"/>
      <dgm:spPr/>
      <dgm:t>
        <a:bodyPr/>
        <a:lstStyle/>
        <a:p>
          <a:endParaRPr lang="en-US"/>
        </a:p>
      </dgm:t>
    </dgm:pt>
    <dgm:pt modelId="{A7D9AC81-4ED3-46FD-8D84-C129DBFF6FFA}" type="pres">
      <dgm:prSet presAssocID="{E538EA18-1706-4CB7-B784-44599A4D863A}" presName="connTx" presStyleLbl="parChTrans1D2" presStyleIdx="1" presStyleCnt="3"/>
      <dgm:spPr/>
      <dgm:t>
        <a:bodyPr/>
        <a:lstStyle/>
        <a:p>
          <a:endParaRPr lang="en-US"/>
        </a:p>
      </dgm:t>
    </dgm:pt>
    <dgm:pt modelId="{FB5F9E80-675A-4F69-B7EA-0F11F217F157}" type="pres">
      <dgm:prSet presAssocID="{FD8325FA-3DA0-4CBE-983D-C5BA5CC4A68A}" presName="root2" presStyleCnt="0"/>
      <dgm:spPr/>
      <dgm:t>
        <a:bodyPr/>
        <a:lstStyle/>
        <a:p>
          <a:endParaRPr lang="en-US"/>
        </a:p>
      </dgm:t>
    </dgm:pt>
    <dgm:pt modelId="{9D864C21-2BA9-4DB4-AB42-20ED1D9DD0AF}" type="pres">
      <dgm:prSet presAssocID="{FD8325FA-3DA0-4CBE-983D-C5BA5CC4A68A}" presName="LevelTwoTextNode" presStyleLbl="node2" presStyleIdx="1" presStyleCnt="3">
        <dgm:presLayoutVars>
          <dgm:chPref val="3"/>
        </dgm:presLayoutVars>
      </dgm:prSet>
      <dgm:spPr/>
      <dgm:t>
        <a:bodyPr/>
        <a:lstStyle/>
        <a:p>
          <a:endParaRPr lang="en-US"/>
        </a:p>
      </dgm:t>
    </dgm:pt>
    <dgm:pt modelId="{573427A1-DF2B-455B-8323-4AEC72CD9848}" type="pres">
      <dgm:prSet presAssocID="{FD8325FA-3DA0-4CBE-983D-C5BA5CC4A68A}" presName="level3hierChild" presStyleCnt="0"/>
      <dgm:spPr/>
      <dgm:t>
        <a:bodyPr/>
        <a:lstStyle/>
        <a:p>
          <a:endParaRPr lang="en-US"/>
        </a:p>
      </dgm:t>
    </dgm:pt>
    <dgm:pt modelId="{B0DAB146-FA67-4CFE-9C27-F9AFA0F96E9D}" type="pres">
      <dgm:prSet presAssocID="{75EE6FB2-2664-48A1-B59C-CC448ACAE82A}" presName="conn2-1" presStyleLbl="parChTrans1D2" presStyleIdx="2" presStyleCnt="3"/>
      <dgm:spPr/>
      <dgm:t>
        <a:bodyPr/>
        <a:lstStyle/>
        <a:p>
          <a:endParaRPr lang="en-US"/>
        </a:p>
      </dgm:t>
    </dgm:pt>
    <dgm:pt modelId="{AA7FEBD1-0C0D-4AA4-9AD2-C05487C50126}" type="pres">
      <dgm:prSet presAssocID="{75EE6FB2-2664-48A1-B59C-CC448ACAE82A}" presName="connTx" presStyleLbl="parChTrans1D2" presStyleIdx="2" presStyleCnt="3"/>
      <dgm:spPr/>
      <dgm:t>
        <a:bodyPr/>
        <a:lstStyle/>
        <a:p>
          <a:endParaRPr lang="en-US"/>
        </a:p>
      </dgm:t>
    </dgm:pt>
    <dgm:pt modelId="{C6393E4A-B284-46A6-BE5F-DB499F15FB89}" type="pres">
      <dgm:prSet presAssocID="{4B0AC881-A308-461E-9735-1819848704FC}" presName="root2" presStyleCnt="0"/>
      <dgm:spPr/>
      <dgm:t>
        <a:bodyPr/>
        <a:lstStyle/>
        <a:p>
          <a:endParaRPr lang="en-US"/>
        </a:p>
      </dgm:t>
    </dgm:pt>
    <dgm:pt modelId="{64629996-5BA4-40BE-B3C5-537501F541FC}" type="pres">
      <dgm:prSet presAssocID="{4B0AC881-A308-461E-9735-1819848704FC}" presName="LevelTwoTextNode" presStyleLbl="node2" presStyleIdx="2" presStyleCnt="3">
        <dgm:presLayoutVars>
          <dgm:chPref val="3"/>
        </dgm:presLayoutVars>
      </dgm:prSet>
      <dgm:spPr/>
      <dgm:t>
        <a:bodyPr/>
        <a:lstStyle/>
        <a:p>
          <a:endParaRPr lang="en-US"/>
        </a:p>
      </dgm:t>
    </dgm:pt>
    <dgm:pt modelId="{F118BCC5-AB95-45A3-9F9F-96EE0BD988F8}" type="pres">
      <dgm:prSet presAssocID="{4B0AC881-A308-461E-9735-1819848704FC}" presName="level3hierChild" presStyleCnt="0"/>
      <dgm:spPr/>
      <dgm:t>
        <a:bodyPr/>
        <a:lstStyle/>
        <a:p>
          <a:endParaRPr lang="en-US"/>
        </a:p>
      </dgm:t>
    </dgm:pt>
  </dgm:ptLst>
  <dgm:cxnLst>
    <dgm:cxn modelId="{24E9EA2C-00B7-4EA1-97FC-0AE0711EAD17}" srcId="{F9260FD3-E03E-40B1-A0FE-8E70D7BB6B88}" destId="{4D2617E9-0835-4801-904A-FB5677DD49EC}" srcOrd="0" destOrd="0" parTransId="{464D7BD2-B5ED-47ED-B1A4-C23394CFD673}" sibTransId="{03A8F4B5-0A5D-466D-AC51-35C47D29DD1E}"/>
    <dgm:cxn modelId="{5A14D075-0FF3-44DE-A4C1-110235A9CE5C}" type="presOf" srcId="{75EE6FB2-2664-48A1-B59C-CC448ACAE82A}" destId="{AA7FEBD1-0C0D-4AA4-9AD2-C05487C50126}" srcOrd="1" destOrd="0" presId="urn:microsoft.com/office/officeart/2008/layout/HorizontalMultiLevelHierarchy"/>
    <dgm:cxn modelId="{37348478-0F10-4A80-885E-361687C56849}" type="presOf" srcId="{4D2617E9-0835-4801-904A-FB5677DD49EC}" destId="{D9CB76CF-74F7-4847-AD90-000845351E2D}" srcOrd="0" destOrd="0" presId="urn:microsoft.com/office/officeart/2008/layout/HorizontalMultiLevelHierarchy"/>
    <dgm:cxn modelId="{B6A253DF-7404-46A6-A821-ACAE32F54360}" type="presOf" srcId="{F8EC39DC-FAD6-4454-BFC1-DA44D6A60EF9}" destId="{C0A7D7C0-2951-4C4B-A80C-50C35898C31F}" srcOrd="0" destOrd="0" presId="urn:microsoft.com/office/officeart/2008/layout/HorizontalMultiLevelHierarchy"/>
    <dgm:cxn modelId="{03A15C67-CB9D-483A-893B-0EDE1D5EC5A1}" type="presOf" srcId="{8330A232-5D83-4F95-B170-1CF4C9B117CC}" destId="{864B76A5-ECA4-4177-80A3-28FF8BF50EE1}" srcOrd="1" destOrd="0" presId="urn:microsoft.com/office/officeart/2008/layout/HorizontalMultiLevelHierarchy"/>
    <dgm:cxn modelId="{512385C4-2C58-4EFF-B017-952381A3C275}" type="presOf" srcId="{75EE6FB2-2664-48A1-B59C-CC448ACAE82A}" destId="{B0DAB146-FA67-4CFE-9C27-F9AFA0F96E9D}" srcOrd="0" destOrd="0" presId="urn:microsoft.com/office/officeart/2008/layout/HorizontalMultiLevelHierarchy"/>
    <dgm:cxn modelId="{D0E45A36-4613-4C8E-BBA9-DA4548859E48}" type="presOf" srcId="{4B0AC881-A308-461E-9735-1819848704FC}" destId="{64629996-5BA4-40BE-B3C5-537501F541FC}" srcOrd="0" destOrd="0" presId="urn:microsoft.com/office/officeart/2008/layout/HorizontalMultiLevelHierarchy"/>
    <dgm:cxn modelId="{99BC96EE-3DB0-424E-A245-13CBFCC35A71}" type="presOf" srcId="{E538EA18-1706-4CB7-B784-44599A4D863A}" destId="{72C71EDD-7A97-4B1D-9A05-0CC0AFAAB2A1}" srcOrd="0" destOrd="0" presId="urn:microsoft.com/office/officeart/2008/layout/HorizontalMultiLevelHierarchy"/>
    <dgm:cxn modelId="{E33DAC06-BEAB-4B99-B1A4-B4D7B31EAD63}" srcId="{4D2617E9-0835-4801-904A-FB5677DD49EC}" destId="{4B0AC881-A308-461E-9735-1819848704FC}" srcOrd="2" destOrd="0" parTransId="{75EE6FB2-2664-48A1-B59C-CC448ACAE82A}" sibTransId="{8FDDA7F1-54C0-49BB-9C15-566E6F90155A}"/>
    <dgm:cxn modelId="{1168A64D-737F-49A3-9879-C34E3A94098E}" type="presOf" srcId="{8330A232-5D83-4F95-B170-1CF4C9B117CC}" destId="{1F1C3B1B-B8D0-46F6-B411-E6799A2186B9}" srcOrd="0" destOrd="0" presId="urn:microsoft.com/office/officeart/2008/layout/HorizontalMultiLevelHierarchy"/>
    <dgm:cxn modelId="{2E08B957-2B2F-4B3E-B9C4-351805BE724B}" srcId="{4D2617E9-0835-4801-904A-FB5677DD49EC}" destId="{FD8325FA-3DA0-4CBE-983D-C5BA5CC4A68A}" srcOrd="1" destOrd="0" parTransId="{E538EA18-1706-4CB7-B784-44599A4D863A}" sibTransId="{3C359C86-6600-4D3B-BCA0-A0FE2AA67559}"/>
    <dgm:cxn modelId="{B709DE08-C168-4002-AA32-232FF486757D}" type="presOf" srcId="{FD8325FA-3DA0-4CBE-983D-C5BA5CC4A68A}" destId="{9D864C21-2BA9-4DB4-AB42-20ED1D9DD0AF}" srcOrd="0" destOrd="0" presId="urn:microsoft.com/office/officeart/2008/layout/HorizontalMultiLevelHierarchy"/>
    <dgm:cxn modelId="{86AF39AB-046F-487A-A4A4-8B8AFBEB16B0}" type="presOf" srcId="{F9260FD3-E03E-40B1-A0FE-8E70D7BB6B88}" destId="{0E22558E-49D6-4BB3-9E03-B6EC30567B3A}" srcOrd="0" destOrd="0" presId="urn:microsoft.com/office/officeart/2008/layout/HorizontalMultiLevelHierarchy"/>
    <dgm:cxn modelId="{EE73970D-F6F6-43A7-9CC1-731C85111CE4}" type="presOf" srcId="{E538EA18-1706-4CB7-B784-44599A4D863A}" destId="{A7D9AC81-4ED3-46FD-8D84-C129DBFF6FFA}" srcOrd="1" destOrd="0" presId="urn:microsoft.com/office/officeart/2008/layout/HorizontalMultiLevelHierarchy"/>
    <dgm:cxn modelId="{3A373657-2DDF-4BC7-A09D-2179C83C56CF}" srcId="{4D2617E9-0835-4801-904A-FB5677DD49EC}" destId="{F8EC39DC-FAD6-4454-BFC1-DA44D6A60EF9}" srcOrd="0" destOrd="0" parTransId="{8330A232-5D83-4F95-B170-1CF4C9B117CC}" sibTransId="{6EC68F7F-00A6-4773-A0A3-54BB9CB870AA}"/>
    <dgm:cxn modelId="{A12E4700-CC93-4F19-A979-C4C2ECF2375E}" type="presParOf" srcId="{0E22558E-49D6-4BB3-9E03-B6EC30567B3A}" destId="{F9525B81-03DB-483B-B4CE-87F15E5E24EF}" srcOrd="0" destOrd="0" presId="urn:microsoft.com/office/officeart/2008/layout/HorizontalMultiLevelHierarchy"/>
    <dgm:cxn modelId="{2BA10BDD-00C5-467B-B176-F882C05EC16F}" type="presParOf" srcId="{F9525B81-03DB-483B-B4CE-87F15E5E24EF}" destId="{D9CB76CF-74F7-4847-AD90-000845351E2D}" srcOrd="0" destOrd="0" presId="urn:microsoft.com/office/officeart/2008/layout/HorizontalMultiLevelHierarchy"/>
    <dgm:cxn modelId="{3905BC40-62FB-4455-B7E7-EFDC12A83EC4}" type="presParOf" srcId="{F9525B81-03DB-483B-B4CE-87F15E5E24EF}" destId="{BAC500D0-9E29-46F0-9B40-65D3B2F1D283}" srcOrd="1" destOrd="0" presId="urn:microsoft.com/office/officeart/2008/layout/HorizontalMultiLevelHierarchy"/>
    <dgm:cxn modelId="{CCB8962C-FDE6-48C1-86D6-6EA4011A8056}" type="presParOf" srcId="{BAC500D0-9E29-46F0-9B40-65D3B2F1D283}" destId="{1F1C3B1B-B8D0-46F6-B411-E6799A2186B9}" srcOrd="0" destOrd="0" presId="urn:microsoft.com/office/officeart/2008/layout/HorizontalMultiLevelHierarchy"/>
    <dgm:cxn modelId="{C0BE609E-273D-408A-8145-0E8B97A539D3}" type="presParOf" srcId="{1F1C3B1B-B8D0-46F6-B411-E6799A2186B9}" destId="{864B76A5-ECA4-4177-80A3-28FF8BF50EE1}" srcOrd="0" destOrd="0" presId="urn:microsoft.com/office/officeart/2008/layout/HorizontalMultiLevelHierarchy"/>
    <dgm:cxn modelId="{194546B1-B9BF-4B21-90CD-D3EF6316235B}" type="presParOf" srcId="{BAC500D0-9E29-46F0-9B40-65D3B2F1D283}" destId="{F6FBEA44-A108-44C2-B300-6F6EF859470C}" srcOrd="1" destOrd="0" presId="urn:microsoft.com/office/officeart/2008/layout/HorizontalMultiLevelHierarchy"/>
    <dgm:cxn modelId="{C237BFD4-ACCC-41C0-AF5B-3647576D094E}" type="presParOf" srcId="{F6FBEA44-A108-44C2-B300-6F6EF859470C}" destId="{C0A7D7C0-2951-4C4B-A80C-50C35898C31F}" srcOrd="0" destOrd="0" presId="urn:microsoft.com/office/officeart/2008/layout/HorizontalMultiLevelHierarchy"/>
    <dgm:cxn modelId="{BA7AF0B9-8696-4CD4-9A58-CE968720F092}" type="presParOf" srcId="{F6FBEA44-A108-44C2-B300-6F6EF859470C}" destId="{2337C4B5-8E4E-45EE-B6F6-C5FF12F28101}" srcOrd="1" destOrd="0" presId="urn:microsoft.com/office/officeart/2008/layout/HorizontalMultiLevelHierarchy"/>
    <dgm:cxn modelId="{B01BA81D-021D-435F-850E-2E90F4243166}" type="presParOf" srcId="{BAC500D0-9E29-46F0-9B40-65D3B2F1D283}" destId="{72C71EDD-7A97-4B1D-9A05-0CC0AFAAB2A1}" srcOrd="2" destOrd="0" presId="urn:microsoft.com/office/officeart/2008/layout/HorizontalMultiLevelHierarchy"/>
    <dgm:cxn modelId="{E5C696E8-740F-4936-B872-999F27566C79}" type="presParOf" srcId="{72C71EDD-7A97-4B1D-9A05-0CC0AFAAB2A1}" destId="{A7D9AC81-4ED3-46FD-8D84-C129DBFF6FFA}" srcOrd="0" destOrd="0" presId="urn:microsoft.com/office/officeart/2008/layout/HorizontalMultiLevelHierarchy"/>
    <dgm:cxn modelId="{8097BB5C-9560-4C6A-862F-884F55F5CA04}" type="presParOf" srcId="{BAC500D0-9E29-46F0-9B40-65D3B2F1D283}" destId="{FB5F9E80-675A-4F69-B7EA-0F11F217F157}" srcOrd="3" destOrd="0" presId="urn:microsoft.com/office/officeart/2008/layout/HorizontalMultiLevelHierarchy"/>
    <dgm:cxn modelId="{E36EFA9B-15A0-49DE-8D88-989DFADCF6A0}" type="presParOf" srcId="{FB5F9E80-675A-4F69-B7EA-0F11F217F157}" destId="{9D864C21-2BA9-4DB4-AB42-20ED1D9DD0AF}" srcOrd="0" destOrd="0" presId="urn:microsoft.com/office/officeart/2008/layout/HorizontalMultiLevelHierarchy"/>
    <dgm:cxn modelId="{FC04D3AC-07D3-466D-B03F-D8D5FBF54A71}" type="presParOf" srcId="{FB5F9E80-675A-4F69-B7EA-0F11F217F157}" destId="{573427A1-DF2B-455B-8323-4AEC72CD9848}" srcOrd="1" destOrd="0" presId="urn:microsoft.com/office/officeart/2008/layout/HorizontalMultiLevelHierarchy"/>
    <dgm:cxn modelId="{5D71302D-8755-42AE-B8F0-CAB861946AC1}" type="presParOf" srcId="{BAC500D0-9E29-46F0-9B40-65D3B2F1D283}" destId="{B0DAB146-FA67-4CFE-9C27-F9AFA0F96E9D}" srcOrd="4" destOrd="0" presId="urn:microsoft.com/office/officeart/2008/layout/HorizontalMultiLevelHierarchy"/>
    <dgm:cxn modelId="{12A0901A-16FF-4B26-8835-4FCC4CC398B5}" type="presParOf" srcId="{B0DAB146-FA67-4CFE-9C27-F9AFA0F96E9D}" destId="{AA7FEBD1-0C0D-4AA4-9AD2-C05487C50126}" srcOrd="0" destOrd="0" presId="urn:microsoft.com/office/officeart/2008/layout/HorizontalMultiLevelHierarchy"/>
    <dgm:cxn modelId="{2F6283C0-C940-4FE8-A322-3DC509DF520B}" type="presParOf" srcId="{BAC500D0-9E29-46F0-9B40-65D3B2F1D283}" destId="{C6393E4A-B284-46A6-BE5F-DB499F15FB89}" srcOrd="5" destOrd="0" presId="urn:microsoft.com/office/officeart/2008/layout/HorizontalMultiLevelHierarchy"/>
    <dgm:cxn modelId="{75367633-6EC6-4466-8B21-A43D86B66205}" type="presParOf" srcId="{C6393E4A-B284-46A6-BE5F-DB499F15FB89}" destId="{64629996-5BA4-40BE-B3C5-537501F541FC}" srcOrd="0" destOrd="0" presId="urn:microsoft.com/office/officeart/2008/layout/HorizontalMultiLevelHierarchy"/>
    <dgm:cxn modelId="{D23CF1ED-7EFB-41F3-BE19-5C33ED8FBFCB}" type="presParOf" srcId="{C6393E4A-B284-46A6-BE5F-DB499F15FB89}" destId="{F118BCC5-AB95-45A3-9F9F-96EE0BD988F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0A519A-C68F-4A7B-A8E0-332295FD9A1C}" type="doc">
      <dgm:prSet loTypeId="urn:microsoft.com/office/officeart/2005/8/layout/hierarchy4" loCatId="list" qsTypeId="urn:microsoft.com/office/officeart/2005/8/quickstyle/3d3" qsCatId="3D" csTypeId="urn:microsoft.com/office/officeart/2005/8/colors/colorful4" csCatId="colorful" phldr="1"/>
      <dgm:spPr/>
      <dgm:t>
        <a:bodyPr/>
        <a:lstStyle/>
        <a:p>
          <a:endParaRPr lang="en-US"/>
        </a:p>
      </dgm:t>
    </dgm:pt>
    <dgm:pt modelId="{7E1E9030-B862-427B-BA18-C5C5CB23870C}">
      <dgm:prSet phldrT="[Text]"/>
      <dgm:spPr/>
      <dgm:t>
        <a:bodyPr/>
        <a:lstStyle/>
        <a:p>
          <a:r>
            <a:rPr lang="en-US" dirty="0" smtClean="0"/>
            <a:t>Title I: B: Adult, Dislocated Workers &amp; Youth</a:t>
          </a:r>
          <a:endParaRPr lang="en-US" dirty="0"/>
        </a:p>
      </dgm:t>
    </dgm:pt>
    <dgm:pt modelId="{646228EA-07CE-4A80-AAD1-3CC3B6B26A3F}" type="parTrans" cxnId="{BB7B1E71-C482-4E69-BA35-AAE46BC23411}">
      <dgm:prSet/>
      <dgm:spPr/>
      <dgm:t>
        <a:bodyPr/>
        <a:lstStyle/>
        <a:p>
          <a:endParaRPr lang="en-US"/>
        </a:p>
      </dgm:t>
    </dgm:pt>
    <dgm:pt modelId="{06000395-75F7-469A-BE11-425DD358B5A8}" type="sibTrans" cxnId="{BB7B1E71-C482-4E69-BA35-AAE46BC23411}">
      <dgm:prSet/>
      <dgm:spPr/>
      <dgm:t>
        <a:bodyPr/>
        <a:lstStyle/>
        <a:p>
          <a:endParaRPr lang="en-US"/>
        </a:p>
      </dgm:t>
    </dgm:pt>
    <dgm:pt modelId="{C17D8D28-1666-4635-B63F-1B5CE42867D7}">
      <dgm:prSet phldrT="[Text]"/>
      <dgm:spPr/>
      <dgm:t>
        <a:bodyPr/>
        <a:lstStyle/>
        <a:p>
          <a:r>
            <a:rPr lang="en-US" dirty="0" smtClean="0"/>
            <a:t>Title II: Adult Education &amp; Literacy</a:t>
          </a:r>
          <a:endParaRPr lang="en-US" dirty="0"/>
        </a:p>
      </dgm:t>
    </dgm:pt>
    <dgm:pt modelId="{4712F21D-DD09-4801-88F6-C37CAC3E4661}" type="parTrans" cxnId="{B1D0BEE4-3B73-4A32-8DA1-496C83D03059}">
      <dgm:prSet/>
      <dgm:spPr/>
      <dgm:t>
        <a:bodyPr/>
        <a:lstStyle/>
        <a:p>
          <a:endParaRPr lang="en-US"/>
        </a:p>
      </dgm:t>
    </dgm:pt>
    <dgm:pt modelId="{18AE7427-D0DA-4DBD-AF62-EDD2322E037B}" type="sibTrans" cxnId="{B1D0BEE4-3B73-4A32-8DA1-496C83D03059}">
      <dgm:prSet/>
      <dgm:spPr/>
      <dgm:t>
        <a:bodyPr/>
        <a:lstStyle/>
        <a:p>
          <a:endParaRPr lang="en-US"/>
        </a:p>
      </dgm:t>
    </dgm:pt>
    <dgm:pt modelId="{AD90E093-0F84-4EBC-8A37-1FCAD773FA71}">
      <dgm:prSet phldrT="[Text]"/>
      <dgm:spPr/>
      <dgm:t>
        <a:bodyPr/>
        <a:lstStyle/>
        <a:p>
          <a:r>
            <a:rPr lang="en-US" dirty="0" smtClean="0"/>
            <a:t>Title III: Wagner-</a:t>
          </a:r>
          <a:r>
            <a:rPr lang="en-US" dirty="0" err="1" smtClean="0"/>
            <a:t>Peyser</a:t>
          </a:r>
          <a:endParaRPr lang="en-US" dirty="0"/>
        </a:p>
      </dgm:t>
    </dgm:pt>
    <dgm:pt modelId="{79FF0CAC-4955-4048-96A9-68F4F9BFCAB6}" type="parTrans" cxnId="{C1355D38-BE95-404B-83AB-CD1C8094CD91}">
      <dgm:prSet/>
      <dgm:spPr/>
      <dgm:t>
        <a:bodyPr/>
        <a:lstStyle/>
        <a:p>
          <a:endParaRPr lang="en-US"/>
        </a:p>
      </dgm:t>
    </dgm:pt>
    <dgm:pt modelId="{628A1030-DAA7-41C1-96ED-A98FC56C8B71}" type="sibTrans" cxnId="{C1355D38-BE95-404B-83AB-CD1C8094CD91}">
      <dgm:prSet/>
      <dgm:spPr/>
      <dgm:t>
        <a:bodyPr/>
        <a:lstStyle/>
        <a:p>
          <a:endParaRPr lang="en-US"/>
        </a:p>
      </dgm:t>
    </dgm:pt>
    <dgm:pt modelId="{286E5F54-2EBF-49EA-937F-62B4562EEDEB}">
      <dgm:prSet phldrT="[Text]"/>
      <dgm:spPr/>
      <dgm:t>
        <a:bodyPr/>
        <a:lstStyle/>
        <a:p>
          <a:r>
            <a:rPr lang="en-US" dirty="0" smtClean="0"/>
            <a:t>Title IV: Voc. Rehabilitation</a:t>
          </a:r>
          <a:endParaRPr lang="en-US" dirty="0"/>
        </a:p>
      </dgm:t>
    </dgm:pt>
    <dgm:pt modelId="{96AA6061-5BE4-4D12-B7B5-E52CF0812FCE}" type="parTrans" cxnId="{C6D04C54-43CD-4169-B351-A3FD3ED87CF3}">
      <dgm:prSet/>
      <dgm:spPr/>
      <dgm:t>
        <a:bodyPr/>
        <a:lstStyle/>
        <a:p>
          <a:endParaRPr lang="en-US"/>
        </a:p>
      </dgm:t>
    </dgm:pt>
    <dgm:pt modelId="{6AFF4D14-975D-435D-80AB-E01CBC10EA83}" type="sibTrans" cxnId="{C6D04C54-43CD-4169-B351-A3FD3ED87CF3}">
      <dgm:prSet/>
      <dgm:spPr/>
      <dgm:t>
        <a:bodyPr/>
        <a:lstStyle/>
        <a:p>
          <a:endParaRPr lang="en-US"/>
        </a:p>
      </dgm:t>
    </dgm:pt>
    <dgm:pt modelId="{3789CD80-8A9A-45A4-84E1-0A4343E84122}" type="pres">
      <dgm:prSet presAssocID="{8A0A519A-C68F-4A7B-A8E0-332295FD9A1C}" presName="Name0" presStyleCnt="0">
        <dgm:presLayoutVars>
          <dgm:chPref val="1"/>
          <dgm:dir/>
          <dgm:animOne val="branch"/>
          <dgm:animLvl val="lvl"/>
          <dgm:resizeHandles/>
        </dgm:presLayoutVars>
      </dgm:prSet>
      <dgm:spPr/>
      <dgm:t>
        <a:bodyPr/>
        <a:lstStyle/>
        <a:p>
          <a:endParaRPr lang="en-US"/>
        </a:p>
      </dgm:t>
    </dgm:pt>
    <dgm:pt modelId="{F16C3270-0C39-44D1-AF20-6BECB2C57852}" type="pres">
      <dgm:prSet presAssocID="{7E1E9030-B862-427B-BA18-C5C5CB23870C}" presName="vertOne" presStyleCnt="0"/>
      <dgm:spPr/>
      <dgm:t>
        <a:bodyPr/>
        <a:lstStyle/>
        <a:p>
          <a:endParaRPr lang="en-US"/>
        </a:p>
      </dgm:t>
    </dgm:pt>
    <dgm:pt modelId="{F2754875-FCB1-4662-9077-4C4240DA9F81}" type="pres">
      <dgm:prSet presAssocID="{7E1E9030-B862-427B-BA18-C5C5CB23870C}" presName="txOne" presStyleLbl="node0" presStyleIdx="0" presStyleCnt="4">
        <dgm:presLayoutVars>
          <dgm:chPref val="3"/>
        </dgm:presLayoutVars>
      </dgm:prSet>
      <dgm:spPr/>
      <dgm:t>
        <a:bodyPr/>
        <a:lstStyle/>
        <a:p>
          <a:endParaRPr lang="en-US"/>
        </a:p>
      </dgm:t>
    </dgm:pt>
    <dgm:pt modelId="{5D11B319-C4AD-4792-8B04-9663735B33E3}" type="pres">
      <dgm:prSet presAssocID="{7E1E9030-B862-427B-BA18-C5C5CB23870C}" presName="horzOne" presStyleCnt="0"/>
      <dgm:spPr/>
      <dgm:t>
        <a:bodyPr/>
        <a:lstStyle/>
        <a:p>
          <a:endParaRPr lang="en-US"/>
        </a:p>
      </dgm:t>
    </dgm:pt>
    <dgm:pt modelId="{976EAA61-B550-47E5-92D5-F78FD66BC506}" type="pres">
      <dgm:prSet presAssocID="{06000395-75F7-469A-BE11-425DD358B5A8}" presName="sibSpaceOne" presStyleCnt="0"/>
      <dgm:spPr/>
      <dgm:t>
        <a:bodyPr/>
        <a:lstStyle/>
        <a:p>
          <a:endParaRPr lang="en-US"/>
        </a:p>
      </dgm:t>
    </dgm:pt>
    <dgm:pt modelId="{1CF79FE1-2507-4D99-977E-3946AD71A4D0}" type="pres">
      <dgm:prSet presAssocID="{C17D8D28-1666-4635-B63F-1B5CE42867D7}" presName="vertOne" presStyleCnt="0"/>
      <dgm:spPr/>
      <dgm:t>
        <a:bodyPr/>
        <a:lstStyle/>
        <a:p>
          <a:endParaRPr lang="en-US"/>
        </a:p>
      </dgm:t>
    </dgm:pt>
    <dgm:pt modelId="{DF5FB356-2BAC-4A72-B8C9-5E6DBFBB4F53}" type="pres">
      <dgm:prSet presAssocID="{C17D8D28-1666-4635-B63F-1B5CE42867D7}" presName="txOne" presStyleLbl="node0" presStyleIdx="1" presStyleCnt="4">
        <dgm:presLayoutVars>
          <dgm:chPref val="3"/>
        </dgm:presLayoutVars>
      </dgm:prSet>
      <dgm:spPr/>
      <dgm:t>
        <a:bodyPr/>
        <a:lstStyle/>
        <a:p>
          <a:endParaRPr lang="en-US"/>
        </a:p>
      </dgm:t>
    </dgm:pt>
    <dgm:pt modelId="{7E599D5C-9118-49DE-AB3E-9EF1B4DAD626}" type="pres">
      <dgm:prSet presAssocID="{C17D8D28-1666-4635-B63F-1B5CE42867D7}" presName="horzOne" presStyleCnt="0"/>
      <dgm:spPr/>
      <dgm:t>
        <a:bodyPr/>
        <a:lstStyle/>
        <a:p>
          <a:endParaRPr lang="en-US"/>
        </a:p>
      </dgm:t>
    </dgm:pt>
    <dgm:pt modelId="{964D4EBA-B18D-4976-920E-657DE771E88F}" type="pres">
      <dgm:prSet presAssocID="{18AE7427-D0DA-4DBD-AF62-EDD2322E037B}" presName="sibSpaceOne" presStyleCnt="0"/>
      <dgm:spPr/>
      <dgm:t>
        <a:bodyPr/>
        <a:lstStyle/>
        <a:p>
          <a:endParaRPr lang="en-US"/>
        </a:p>
      </dgm:t>
    </dgm:pt>
    <dgm:pt modelId="{D2A7AFC7-EE4A-43D0-9E82-610DD74F28C2}" type="pres">
      <dgm:prSet presAssocID="{AD90E093-0F84-4EBC-8A37-1FCAD773FA71}" presName="vertOne" presStyleCnt="0"/>
      <dgm:spPr/>
      <dgm:t>
        <a:bodyPr/>
        <a:lstStyle/>
        <a:p>
          <a:endParaRPr lang="en-US"/>
        </a:p>
      </dgm:t>
    </dgm:pt>
    <dgm:pt modelId="{BA61277A-23A4-4668-890E-FE9E5424AB6A}" type="pres">
      <dgm:prSet presAssocID="{AD90E093-0F84-4EBC-8A37-1FCAD773FA71}" presName="txOne" presStyleLbl="node0" presStyleIdx="2" presStyleCnt="4">
        <dgm:presLayoutVars>
          <dgm:chPref val="3"/>
        </dgm:presLayoutVars>
      </dgm:prSet>
      <dgm:spPr/>
      <dgm:t>
        <a:bodyPr/>
        <a:lstStyle/>
        <a:p>
          <a:endParaRPr lang="en-US"/>
        </a:p>
      </dgm:t>
    </dgm:pt>
    <dgm:pt modelId="{9AA96032-9E99-4089-B840-8299E5EAB273}" type="pres">
      <dgm:prSet presAssocID="{AD90E093-0F84-4EBC-8A37-1FCAD773FA71}" presName="horzOne" presStyleCnt="0"/>
      <dgm:spPr/>
      <dgm:t>
        <a:bodyPr/>
        <a:lstStyle/>
        <a:p>
          <a:endParaRPr lang="en-US"/>
        </a:p>
      </dgm:t>
    </dgm:pt>
    <dgm:pt modelId="{6E98D03F-8B9A-4C0E-BBD4-C22A099F28BD}" type="pres">
      <dgm:prSet presAssocID="{628A1030-DAA7-41C1-96ED-A98FC56C8B71}" presName="sibSpaceOne" presStyleCnt="0"/>
      <dgm:spPr/>
      <dgm:t>
        <a:bodyPr/>
        <a:lstStyle/>
        <a:p>
          <a:endParaRPr lang="en-US"/>
        </a:p>
      </dgm:t>
    </dgm:pt>
    <dgm:pt modelId="{5B892936-5499-46F6-B592-127E0E264A78}" type="pres">
      <dgm:prSet presAssocID="{286E5F54-2EBF-49EA-937F-62B4562EEDEB}" presName="vertOne" presStyleCnt="0"/>
      <dgm:spPr/>
      <dgm:t>
        <a:bodyPr/>
        <a:lstStyle/>
        <a:p>
          <a:endParaRPr lang="en-US"/>
        </a:p>
      </dgm:t>
    </dgm:pt>
    <dgm:pt modelId="{A4881696-8E1F-4222-9E2E-C4173ED11659}" type="pres">
      <dgm:prSet presAssocID="{286E5F54-2EBF-49EA-937F-62B4562EEDEB}" presName="txOne" presStyleLbl="node0" presStyleIdx="3" presStyleCnt="4">
        <dgm:presLayoutVars>
          <dgm:chPref val="3"/>
        </dgm:presLayoutVars>
      </dgm:prSet>
      <dgm:spPr/>
      <dgm:t>
        <a:bodyPr/>
        <a:lstStyle/>
        <a:p>
          <a:endParaRPr lang="en-US"/>
        </a:p>
      </dgm:t>
    </dgm:pt>
    <dgm:pt modelId="{D9E85936-991E-4B69-9D8D-D557C0969AA7}" type="pres">
      <dgm:prSet presAssocID="{286E5F54-2EBF-49EA-937F-62B4562EEDEB}" presName="horzOne" presStyleCnt="0"/>
      <dgm:spPr/>
      <dgm:t>
        <a:bodyPr/>
        <a:lstStyle/>
        <a:p>
          <a:endParaRPr lang="en-US"/>
        </a:p>
      </dgm:t>
    </dgm:pt>
  </dgm:ptLst>
  <dgm:cxnLst>
    <dgm:cxn modelId="{EBDC2B61-44DD-44AD-94E0-0852D39E0609}" type="presOf" srcId="{286E5F54-2EBF-49EA-937F-62B4562EEDEB}" destId="{A4881696-8E1F-4222-9E2E-C4173ED11659}" srcOrd="0" destOrd="0" presId="urn:microsoft.com/office/officeart/2005/8/layout/hierarchy4"/>
    <dgm:cxn modelId="{C1355D38-BE95-404B-83AB-CD1C8094CD91}" srcId="{8A0A519A-C68F-4A7B-A8E0-332295FD9A1C}" destId="{AD90E093-0F84-4EBC-8A37-1FCAD773FA71}" srcOrd="2" destOrd="0" parTransId="{79FF0CAC-4955-4048-96A9-68F4F9BFCAB6}" sibTransId="{628A1030-DAA7-41C1-96ED-A98FC56C8B71}"/>
    <dgm:cxn modelId="{9E7F900E-A2DC-4A51-8905-2CDA592AC6D7}" type="presOf" srcId="{C17D8D28-1666-4635-B63F-1B5CE42867D7}" destId="{DF5FB356-2BAC-4A72-B8C9-5E6DBFBB4F53}" srcOrd="0" destOrd="0" presId="urn:microsoft.com/office/officeart/2005/8/layout/hierarchy4"/>
    <dgm:cxn modelId="{DF227CF0-6CBB-4629-BBE2-30C8DD7C8924}" type="presOf" srcId="{8A0A519A-C68F-4A7B-A8E0-332295FD9A1C}" destId="{3789CD80-8A9A-45A4-84E1-0A4343E84122}" srcOrd="0" destOrd="0" presId="urn:microsoft.com/office/officeart/2005/8/layout/hierarchy4"/>
    <dgm:cxn modelId="{0C33A722-CCBD-4237-9445-9BC35D71B38B}" type="presOf" srcId="{AD90E093-0F84-4EBC-8A37-1FCAD773FA71}" destId="{BA61277A-23A4-4668-890E-FE9E5424AB6A}" srcOrd="0" destOrd="0" presId="urn:microsoft.com/office/officeart/2005/8/layout/hierarchy4"/>
    <dgm:cxn modelId="{2AA5A887-D185-487A-BD3E-48AC84C7C944}" type="presOf" srcId="{7E1E9030-B862-427B-BA18-C5C5CB23870C}" destId="{F2754875-FCB1-4662-9077-4C4240DA9F81}" srcOrd="0" destOrd="0" presId="urn:microsoft.com/office/officeart/2005/8/layout/hierarchy4"/>
    <dgm:cxn modelId="{B1D0BEE4-3B73-4A32-8DA1-496C83D03059}" srcId="{8A0A519A-C68F-4A7B-A8E0-332295FD9A1C}" destId="{C17D8D28-1666-4635-B63F-1B5CE42867D7}" srcOrd="1" destOrd="0" parTransId="{4712F21D-DD09-4801-88F6-C37CAC3E4661}" sibTransId="{18AE7427-D0DA-4DBD-AF62-EDD2322E037B}"/>
    <dgm:cxn modelId="{BB7B1E71-C482-4E69-BA35-AAE46BC23411}" srcId="{8A0A519A-C68F-4A7B-A8E0-332295FD9A1C}" destId="{7E1E9030-B862-427B-BA18-C5C5CB23870C}" srcOrd="0" destOrd="0" parTransId="{646228EA-07CE-4A80-AAD1-3CC3B6B26A3F}" sibTransId="{06000395-75F7-469A-BE11-425DD358B5A8}"/>
    <dgm:cxn modelId="{C6D04C54-43CD-4169-B351-A3FD3ED87CF3}" srcId="{8A0A519A-C68F-4A7B-A8E0-332295FD9A1C}" destId="{286E5F54-2EBF-49EA-937F-62B4562EEDEB}" srcOrd="3" destOrd="0" parTransId="{96AA6061-5BE4-4D12-B7B5-E52CF0812FCE}" sibTransId="{6AFF4D14-975D-435D-80AB-E01CBC10EA83}"/>
    <dgm:cxn modelId="{8078F3B7-44EC-4D14-A350-24D857F6D899}" type="presParOf" srcId="{3789CD80-8A9A-45A4-84E1-0A4343E84122}" destId="{F16C3270-0C39-44D1-AF20-6BECB2C57852}" srcOrd="0" destOrd="0" presId="urn:microsoft.com/office/officeart/2005/8/layout/hierarchy4"/>
    <dgm:cxn modelId="{5228FF5B-953A-49E4-B549-11FEFAF3ADFF}" type="presParOf" srcId="{F16C3270-0C39-44D1-AF20-6BECB2C57852}" destId="{F2754875-FCB1-4662-9077-4C4240DA9F81}" srcOrd="0" destOrd="0" presId="urn:microsoft.com/office/officeart/2005/8/layout/hierarchy4"/>
    <dgm:cxn modelId="{7EF9010A-6D16-4724-A2D2-6774FA30E601}" type="presParOf" srcId="{F16C3270-0C39-44D1-AF20-6BECB2C57852}" destId="{5D11B319-C4AD-4792-8B04-9663735B33E3}" srcOrd="1" destOrd="0" presId="urn:microsoft.com/office/officeart/2005/8/layout/hierarchy4"/>
    <dgm:cxn modelId="{A90041E1-989C-487C-A737-31538BFD968D}" type="presParOf" srcId="{3789CD80-8A9A-45A4-84E1-0A4343E84122}" destId="{976EAA61-B550-47E5-92D5-F78FD66BC506}" srcOrd="1" destOrd="0" presId="urn:microsoft.com/office/officeart/2005/8/layout/hierarchy4"/>
    <dgm:cxn modelId="{50F00DAB-D33B-4079-A0C2-5CA9486FA345}" type="presParOf" srcId="{3789CD80-8A9A-45A4-84E1-0A4343E84122}" destId="{1CF79FE1-2507-4D99-977E-3946AD71A4D0}" srcOrd="2" destOrd="0" presId="urn:microsoft.com/office/officeart/2005/8/layout/hierarchy4"/>
    <dgm:cxn modelId="{B5282B57-6CD8-4727-AB97-ACB4B471204C}" type="presParOf" srcId="{1CF79FE1-2507-4D99-977E-3946AD71A4D0}" destId="{DF5FB356-2BAC-4A72-B8C9-5E6DBFBB4F53}" srcOrd="0" destOrd="0" presId="urn:microsoft.com/office/officeart/2005/8/layout/hierarchy4"/>
    <dgm:cxn modelId="{F8CD7C60-8BE5-4523-B499-D742B0F4F7F0}" type="presParOf" srcId="{1CF79FE1-2507-4D99-977E-3946AD71A4D0}" destId="{7E599D5C-9118-49DE-AB3E-9EF1B4DAD626}" srcOrd="1" destOrd="0" presId="urn:microsoft.com/office/officeart/2005/8/layout/hierarchy4"/>
    <dgm:cxn modelId="{E9D2205B-56E4-4A98-B879-60D7DA9AFBD6}" type="presParOf" srcId="{3789CD80-8A9A-45A4-84E1-0A4343E84122}" destId="{964D4EBA-B18D-4976-920E-657DE771E88F}" srcOrd="3" destOrd="0" presId="urn:microsoft.com/office/officeart/2005/8/layout/hierarchy4"/>
    <dgm:cxn modelId="{2B1BC770-BBD4-4F1A-A8DD-46AB1FD2CBC1}" type="presParOf" srcId="{3789CD80-8A9A-45A4-84E1-0A4343E84122}" destId="{D2A7AFC7-EE4A-43D0-9E82-610DD74F28C2}" srcOrd="4" destOrd="0" presId="urn:microsoft.com/office/officeart/2005/8/layout/hierarchy4"/>
    <dgm:cxn modelId="{73736A79-4021-4C20-B50F-AB2B1398B252}" type="presParOf" srcId="{D2A7AFC7-EE4A-43D0-9E82-610DD74F28C2}" destId="{BA61277A-23A4-4668-890E-FE9E5424AB6A}" srcOrd="0" destOrd="0" presId="urn:microsoft.com/office/officeart/2005/8/layout/hierarchy4"/>
    <dgm:cxn modelId="{D00B0285-A574-4601-8446-4B46A5BF5EA3}" type="presParOf" srcId="{D2A7AFC7-EE4A-43D0-9E82-610DD74F28C2}" destId="{9AA96032-9E99-4089-B840-8299E5EAB273}" srcOrd="1" destOrd="0" presId="urn:microsoft.com/office/officeart/2005/8/layout/hierarchy4"/>
    <dgm:cxn modelId="{6A5423EF-B171-4B66-94AD-4174FF6AAC4F}" type="presParOf" srcId="{3789CD80-8A9A-45A4-84E1-0A4343E84122}" destId="{6E98D03F-8B9A-4C0E-BBD4-C22A099F28BD}" srcOrd="5" destOrd="0" presId="urn:microsoft.com/office/officeart/2005/8/layout/hierarchy4"/>
    <dgm:cxn modelId="{F540105F-4092-42DF-B0A6-48D631DCB553}" type="presParOf" srcId="{3789CD80-8A9A-45A4-84E1-0A4343E84122}" destId="{5B892936-5499-46F6-B592-127E0E264A78}" srcOrd="6" destOrd="0" presId="urn:microsoft.com/office/officeart/2005/8/layout/hierarchy4"/>
    <dgm:cxn modelId="{D0673E97-BE6D-44F4-BC05-FE484F95C7B4}" type="presParOf" srcId="{5B892936-5499-46F6-B592-127E0E264A78}" destId="{A4881696-8E1F-4222-9E2E-C4173ED11659}" srcOrd="0" destOrd="0" presId="urn:microsoft.com/office/officeart/2005/8/layout/hierarchy4"/>
    <dgm:cxn modelId="{F3FEC1B9-CF5E-43DC-A74A-02EF80A2086F}" type="presParOf" srcId="{5B892936-5499-46F6-B592-127E0E264A78}" destId="{D9E85936-991E-4B69-9D8D-D557C0969AA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0DC840-7965-4C61-B128-2EB8D2D8668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F59E80C-35EE-4072-8B74-E5A9BBD9A652}">
      <dgm:prSet phldrT="[Text]"/>
      <dgm:spPr/>
      <dgm:t>
        <a:bodyPr/>
        <a:lstStyle/>
        <a:p>
          <a:r>
            <a:rPr lang="en-US" dirty="0" smtClean="0">
              <a:solidFill>
                <a:schemeClr val="tx1"/>
              </a:solidFill>
            </a:rPr>
            <a:t>Adult Education</a:t>
          </a:r>
          <a:endParaRPr lang="en-US" dirty="0">
            <a:solidFill>
              <a:schemeClr val="tx1"/>
            </a:solidFill>
          </a:endParaRPr>
        </a:p>
      </dgm:t>
    </dgm:pt>
    <dgm:pt modelId="{8A4FA792-BAC8-4B1E-B452-5ADB111BC6A0}" type="parTrans" cxnId="{46717057-A797-42B4-B839-C9FA39DD2F82}">
      <dgm:prSet/>
      <dgm:spPr/>
      <dgm:t>
        <a:bodyPr/>
        <a:lstStyle/>
        <a:p>
          <a:endParaRPr lang="en-US"/>
        </a:p>
      </dgm:t>
    </dgm:pt>
    <dgm:pt modelId="{8F67820C-F03D-409E-93DE-88909B6EBA3B}" type="sibTrans" cxnId="{46717057-A797-42B4-B839-C9FA39DD2F82}">
      <dgm:prSet/>
      <dgm:spPr/>
      <dgm:t>
        <a:bodyPr/>
        <a:lstStyle/>
        <a:p>
          <a:endParaRPr lang="en-US"/>
        </a:p>
      </dgm:t>
    </dgm:pt>
    <dgm:pt modelId="{43BA8630-5C58-47B3-8B32-AD3505051BEC}">
      <dgm:prSet phldrT="[Text]" custT="1"/>
      <dgm:spPr/>
      <dgm:t>
        <a:bodyPr/>
        <a:lstStyle/>
        <a:p>
          <a:r>
            <a:rPr lang="en-US" sz="1200" dirty="0" smtClean="0">
              <a:solidFill>
                <a:schemeClr val="tx1"/>
              </a:solidFill>
            </a:rPr>
            <a:t>Literacy for employment/economic self-sufficiency</a:t>
          </a:r>
          <a:endParaRPr lang="en-US" sz="1200" dirty="0">
            <a:solidFill>
              <a:schemeClr val="tx1"/>
            </a:solidFill>
          </a:endParaRPr>
        </a:p>
      </dgm:t>
    </dgm:pt>
    <dgm:pt modelId="{41E04B86-582E-40A8-AD0F-80F608E0E419}" type="parTrans" cxnId="{C040EF21-F956-47E7-B297-3EB233151BC1}">
      <dgm:prSet/>
      <dgm:spPr/>
      <dgm:t>
        <a:bodyPr/>
        <a:lstStyle/>
        <a:p>
          <a:endParaRPr lang="en-US"/>
        </a:p>
      </dgm:t>
    </dgm:pt>
    <dgm:pt modelId="{57B0D686-BF75-4484-821C-765244117F4B}" type="sibTrans" cxnId="{C040EF21-F956-47E7-B297-3EB233151BC1}">
      <dgm:prSet/>
      <dgm:spPr/>
      <dgm:t>
        <a:bodyPr/>
        <a:lstStyle/>
        <a:p>
          <a:endParaRPr lang="en-US"/>
        </a:p>
      </dgm:t>
    </dgm:pt>
    <dgm:pt modelId="{3EC5D92B-6818-4C7B-95B1-9ACEAB49E08D}">
      <dgm:prSet phldrT="[Text]" custT="1"/>
      <dgm:spPr/>
      <dgm:t>
        <a:bodyPr/>
        <a:lstStyle/>
        <a:p>
          <a:r>
            <a:rPr lang="en-US" sz="1200" dirty="0" smtClean="0">
              <a:solidFill>
                <a:schemeClr val="tx1"/>
              </a:solidFill>
            </a:rPr>
            <a:t>Education and skills needed to help children &amp; lead to improved economic opportunities</a:t>
          </a:r>
          <a:endParaRPr lang="en-US" sz="1200" dirty="0">
            <a:solidFill>
              <a:schemeClr val="tx1"/>
            </a:solidFill>
          </a:endParaRPr>
        </a:p>
      </dgm:t>
    </dgm:pt>
    <dgm:pt modelId="{6B3476CA-9196-4E39-A47F-6B629D3DF890}" type="parTrans" cxnId="{2C7004C1-F4C2-40E0-AD2F-EF0475E9E0AC}">
      <dgm:prSet/>
      <dgm:spPr/>
      <dgm:t>
        <a:bodyPr/>
        <a:lstStyle/>
        <a:p>
          <a:endParaRPr lang="en-US"/>
        </a:p>
      </dgm:t>
    </dgm:pt>
    <dgm:pt modelId="{BB2D0AAE-61C8-4476-9732-32329C8CB5C3}" type="sibTrans" cxnId="{2C7004C1-F4C2-40E0-AD2F-EF0475E9E0AC}">
      <dgm:prSet/>
      <dgm:spPr/>
      <dgm:t>
        <a:bodyPr/>
        <a:lstStyle/>
        <a:p>
          <a:endParaRPr lang="en-US"/>
        </a:p>
      </dgm:t>
    </dgm:pt>
    <dgm:pt modelId="{DBD1EE27-31A8-487D-A942-0A3E9A7299E7}">
      <dgm:prSet phldrT="[Text]"/>
      <dgm:spPr/>
      <dgm:t>
        <a:bodyPr/>
        <a:lstStyle/>
        <a:p>
          <a:r>
            <a:rPr lang="en-US" dirty="0" smtClean="0"/>
            <a:t>IELCE</a:t>
          </a:r>
          <a:endParaRPr lang="en-US" dirty="0"/>
        </a:p>
      </dgm:t>
    </dgm:pt>
    <dgm:pt modelId="{2DC5E6EA-7069-4FBE-B32A-35B30B1285AC}" type="parTrans" cxnId="{776EF9C8-5BE5-4DE9-9664-819E90CD4CFC}">
      <dgm:prSet/>
      <dgm:spPr/>
      <dgm:t>
        <a:bodyPr/>
        <a:lstStyle/>
        <a:p>
          <a:endParaRPr lang="en-US"/>
        </a:p>
      </dgm:t>
    </dgm:pt>
    <dgm:pt modelId="{DF15A2B9-DA5F-4979-A3DE-D41410EA9730}" type="sibTrans" cxnId="{776EF9C8-5BE5-4DE9-9664-819E90CD4CFC}">
      <dgm:prSet/>
      <dgm:spPr/>
      <dgm:t>
        <a:bodyPr/>
        <a:lstStyle/>
        <a:p>
          <a:endParaRPr lang="en-US"/>
        </a:p>
      </dgm:t>
    </dgm:pt>
    <dgm:pt modelId="{68ACE49C-B642-456A-97A0-76F581C699DE}">
      <dgm:prSet phldrT="[Text]" custT="1"/>
      <dgm:spPr/>
      <dgm:t>
        <a:bodyPr/>
        <a:lstStyle/>
        <a:p>
          <a:r>
            <a:rPr lang="en-US" sz="1600" dirty="0" smtClean="0">
              <a:solidFill>
                <a:schemeClr val="tx1"/>
              </a:solidFill>
            </a:rPr>
            <a:t>Prepare &amp; place ESL learners into in-demand industries/occupations</a:t>
          </a:r>
          <a:endParaRPr lang="en-US" sz="1600" dirty="0">
            <a:solidFill>
              <a:schemeClr val="tx1"/>
            </a:solidFill>
          </a:endParaRPr>
        </a:p>
      </dgm:t>
    </dgm:pt>
    <dgm:pt modelId="{B5DF478C-92E7-4705-BC75-B70D73F9D0B3}" type="parTrans" cxnId="{D4AEC970-838A-41C1-8D88-C2DDB7846AB4}">
      <dgm:prSet/>
      <dgm:spPr/>
      <dgm:t>
        <a:bodyPr/>
        <a:lstStyle/>
        <a:p>
          <a:endParaRPr lang="en-US"/>
        </a:p>
      </dgm:t>
    </dgm:pt>
    <dgm:pt modelId="{10680FBA-0569-450E-AB6D-C49AB2A76F92}" type="sibTrans" cxnId="{D4AEC970-838A-41C1-8D88-C2DDB7846AB4}">
      <dgm:prSet/>
      <dgm:spPr/>
      <dgm:t>
        <a:bodyPr/>
        <a:lstStyle/>
        <a:p>
          <a:endParaRPr lang="en-US"/>
        </a:p>
      </dgm:t>
    </dgm:pt>
    <dgm:pt modelId="{4D60B529-F9A8-4320-8A16-91EC362BC1DB}">
      <dgm:prSet phldrT="[Text]" custT="1"/>
      <dgm:spPr/>
      <dgm:t>
        <a:bodyPr/>
        <a:lstStyle/>
        <a:p>
          <a:r>
            <a:rPr lang="en-US" sz="1200" dirty="0" smtClean="0">
              <a:solidFill>
                <a:schemeClr val="tx1"/>
              </a:solidFill>
            </a:rPr>
            <a:t>HSEC &amp; transitions to PS/work</a:t>
          </a:r>
          <a:endParaRPr lang="en-US" sz="1200" dirty="0">
            <a:solidFill>
              <a:schemeClr val="tx1"/>
            </a:solidFill>
          </a:endParaRPr>
        </a:p>
      </dgm:t>
    </dgm:pt>
    <dgm:pt modelId="{8C60F441-CF4E-4524-A19A-FCF16520A7B0}" type="parTrans" cxnId="{09E04B1E-2FDD-449C-8EE2-4F5895DCC2E9}">
      <dgm:prSet/>
      <dgm:spPr/>
      <dgm:t>
        <a:bodyPr/>
        <a:lstStyle/>
        <a:p>
          <a:endParaRPr lang="en-US"/>
        </a:p>
      </dgm:t>
    </dgm:pt>
    <dgm:pt modelId="{494BCAD6-9F36-450B-8906-76BC6924261E}" type="sibTrans" cxnId="{09E04B1E-2FDD-449C-8EE2-4F5895DCC2E9}">
      <dgm:prSet/>
      <dgm:spPr/>
      <dgm:t>
        <a:bodyPr/>
        <a:lstStyle/>
        <a:p>
          <a:endParaRPr lang="en-US"/>
        </a:p>
      </dgm:t>
    </dgm:pt>
    <dgm:pt modelId="{584CF95F-F875-4882-A41E-2CC760B92E08}">
      <dgm:prSet phldrT="[Text]" custT="1"/>
      <dgm:spPr/>
      <dgm:t>
        <a:bodyPr/>
        <a:lstStyle/>
        <a:p>
          <a:r>
            <a:rPr lang="en-US" sz="1200" dirty="0" smtClean="0">
              <a:solidFill>
                <a:schemeClr val="tx1"/>
              </a:solidFill>
            </a:rPr>
            <a:t>ESL</a:t>
          </a:r>
          <a:endParaRPr lang="en-US" sz="1200" dirty="0">
            <a:solidFill>
              <a:schemeClr val="tx1"/>
            </a:solidFill>
          </a:endParaRPr>
        </a:p>
      </dgm:t>
    </dgm:pt>
    <dgm:pt modelId="{5226404A-4B18-4DC7-B95E-A2DBA6D270F7}" type="parTrans" cxnId="{A0D22FC3-6E61-458F-B56B-E57E67470A6E}">
      <dgm:prSet/>
      <dgm:spPr/>
      <dgm:t>
        <a:bodyPr/>
        <a:lstStyle/>
        <a:p>
          <a:endParaRPr lang="en-US"/>
        </a:p>
      </dgm:t>
    </dgm:pt>
    <dgm:pt modelId="{71BCA695-1C4D-401B-A30F-F47D536DE3E2}" type="sibTrans" cxnId="{A0D22FC3-6E61-458F-B56B-E57E67470A6E}">
      <dgm:prSet/>
      <dgm:spPr/>
      <dgm:t>
        <a:bodyPr/>
        <a:lstStyle/>
        <a:p>
          <a:endParaRPr lang="en-US"/>
        </a:p>
      </dgm:t>
    </dgm:pt>
    <dgm:pt modelId="{07C10761-6CA2-49C7-B8FA-0FB6E851E011}">
      <dgm:prSet phldrT="[Text]" custT="1"/>
      <dgm:spPr/>
      <dgm:t>
        <a:bodyPr/>
        <a:lstStyle/>
        <a:p>
          <a:r>
            <a:rPr lang="en-US" sz="1200" dirty="0" smtClean="0">
              <a:solidFill>
                <a:schemeClr val="tx1"/>
              </a:solidFill>
            </a:rPr>
            <a:t>Corrections Education</a:t>
          </a:r>
          <a:endParaRPr lang="en-US" sz="1200" dirty="0">
            <a:solidFill>
              <a:schemeClr val="tx1"/>
            </a:solidFill>
          </a:endParaRPr>
        </a:p>
      </dgm:t>
    </dgm:pt>
    <dgm:pt modelId="{D6F69C21-6602-416D-9A16-29BFADD93E3F}" type="parTrans" cxnId="{E14CA5D4-0980-4B95-83FF-C0390F7DD0EE}">
      <dgm:prSet/>
      <dgm:spPr/>
      <dgm:t>
        <a:bodyPr/>
        <a:lstStyle/>
        <a:p>
          <a:endParaRPr lang="en-US"/>
        </a:p>
      </dgm:t>
    </dgm:pt>
    <dgm:pt modelId="{25540069-7B2E-4692-923A-240D7A183D93}" type="sibTrans" cxnId="{E14CA5D4-0980-4B95-83FF-C0390F7DD0EE}">
      <dgm:prSet/>
      <dgm:spPr/>
      <dgm:t>
        <a:bodyPr/>
        <a:lstStyle/>
        <a:p>
          <a:endParaRPr lang="en-US"/>
        </a:p>
      </dgm:t>
    </dgm:pt>
    <dgm:pt modelId="{27C7650D-4D9C-4A6F-B5C3-C9DC38702B22}" type="pres">
      <dgm:prSet presAssocID="{C20DC840-7965-4C61-B128-2EB8D2D8668E}" presName="theList" presStyleCnt="0">
        <dgm:presLayoutVars>
          <dgm:dir/>
          <dgm:animLvl val="lvl"/>
          <dgm:resizeHandles val="exact"/>
        </dgm:presLayoutVars>
      </dgm:prSet>
      <dgm:spPr/>
      <dgm:t>
        <a:bodyPr/>
        <a:lstStyle/>
        <a:p>
          <a:endParaRPr lang="en-US"/>
        </a:p>
      </dgm:t>
    </dgm:pt>
    <dgm:pt modelId="{A622E938-75D8-4215-B25B-5FE2431CEDE7}" type="pres">
      <dgm:prSet presAssocID="{BF59E80C-35EE-4072-8B74-E5A9BBD9A652}" presName="compNode" presStyleCnt="0"/>
      <dgm:spPr/>
    </dgm:pt>
    <dgm:pt modelId="{9167A833-17DD-40ED-B026-383CAA3F1A53}" type="pres">
      <dgm:prSet presAssocID="{BF59E80C-35EE-4072-8B74-E5A9BBD9A652}" presName="aNode" presStyleLbl="bgShp" presStyleIdx="0" presStyleCnt="2"/>
      <dgm:spPr/>
      <dgm:t>
        <a:bodyPr/>
        <a:lstStyle/>
        <a:p>
          <a:endParaRPr lang="en-US"/>
        </a:p>
      </dgm:t>
    </dgm:pt>
    <dgm:pt modelId="{EC8E27A1-1AF4-444B-851B-2B1BFA2201FB}" type="pres">
      <dgm:prSet presAssocID="{BF59E80C-35EE-4072-8B74-E5A9BBD9A652}" presName="textNode" presStyleLbl="bgShp" presStyleIdx="0" presStyleCnt="2"/>
      <dgm:spPr/>
      <dgm:t>
        <a:bodyPr/>
        <a:lstStyle/>
        <a:p>
          <a:endParaRPr lang="en-US"/>
        </a:p>
      </dgm:t>
    </dgm:pt>
    <dgm:pt modelId="{B11154EC-00D1-4F56-B354-23D02E351D59}" type="pres">
      <dgm:prSet presAssocID="{BF59E80C-35EE-4072-8B74-E5A9BBD9A652}" presName="compChildNode" presStyleCnt="0"/>
      <dgm:spPr/>
    </dgm:pt>
    <dgm:pt modelId="{C8200572-E66A-4530-9562-742A9A5C808B}" type="pres">
      <dgm:prSet presAssocID="{BF59E80C-35EE-4072-8B74-E5A9BBD9A652}" presName="theInnerList" presStyleCnt="0"/>
      <dgm:spPr/>
    </dgm:pt>
    <dgm:pt modelId="{B58307EC-79C5-4C68-A6FD-1878B25E816C}" type="pres">
      <dgm:prSet presAssocID="{43BA8630-5C58-47B3-8B32-AD3505051BEC}" presName="childNode" presStyleLbl="node1" presStyleIdx="0" presStyleCnt="6" custLinFactY="-9231" custLinFactNeighborX="3144" custLinFactNeighborY="-100000">
        <dgm:presLayoutVars>
          <dgm:bulletEnabled val="1"/>
        </dgm:presLayoutVars>
      </dgm:prSet>
      <dgm:spPr/>
      <dgm:t>
        <a:bodyPr/>
        <a:lstStyle/>
        <a:p>
          <a:endParaRPr lang="en-US"/>
        </a:p>
      </dgm:t>
    </dgm:pt>
    <dgm:pt modelId="{99D5C54D-49FB-44D7-AD33-F9CF09495DC2}" type="pres">
      <dgm:prSet presAssocID="{43BA8630-5C58-47B3-8B32-AD3505051BEC}" presName="aSpace2" presStyleCnt="0"/>
      <dgm:spPr/>
    </dgm:pt>
    <dgm:pt modelId="{91C7D273-CDAD-4371-894C-3D96404D13EB}" type="pres">
      <dgm:prSet presAssocID="{3EC5D92B-6818-4C7B-95B1-9ACEAB49E08D}" presName="childNode" presStyleLbl="node1" presStyleIdx="1" presStyleCnt="6" custScaleY="185123">
        <dgm:presLayoutVars>
          <dgm:bulletEnabled val="1"/>
        </dgm:presLayoutVars>
      </dgm:prSet>
      <dgm:spPr/>
      <dgm:t>
        <a:bodyPr/>
        <a:lstStyle/>
        <a:p>
          <a:endParaRPr lang="en-US"/>
        </a:p>
      </dgm:t>
    </dgm:pt>
    <dgm:pt modelId="{3448F752-553C-4167-B6B4-02485F1AD65A}" type="pres">
      <dgm:prSet presAssocID="{3EC5D92B-6818-4C7B-95B1-9ACEAB49E08D}" presName="aSpace2" presStyleCnt="0"/>
      <dgm:spPr/>
    </dgm:pt>
    <dgm:pt modelId="{75A40A77-E5FC-49D3-9F45-731D53603A4A}" type="pres">
      <dgm:prSet presAssocID="{4D60B529-F9A8-4320-8A16-91EC362BC1DB}" presName="childNode" presStyleLbl="node1" presStyleIdx="2" presStyleCnt="6">
        <dgm:presLayoutVars>
          <dgm:bulletEnabled val="1"/>
        </dgm:presLayoutVars>
      </dgm:prSet>
      <dgm:spPr/>
      <dgm:t>
        <a:bodyPr/>
        <a:lstStyle/>
        <a:p>
          <a:endParaRPr lang="en-US"/>
        </a:p>
      </dgm:t>
    </dgm:pt>
    <dgm:pt modelId="{62BEE845-95D9-406F-A18C-F84C9CCCED86}" type="pres">
      <dgm:prSet presAssocID="{4D60B529-F9A8-4320-8A16-91EC362BC1DB}" presName="aSpace2" presStyleCnt="0"/>
      <dgm:spPr/>
    </dgm:pt>
    <dgm:pt modelId="{FC857C82-4BEF-4E3E-818D-D57ABD29B72A}" type="pres">
      <dgm:prSet presAssocID="{584CF95F-F875-4882-A41E-2CC760B92E08}" presName="childNode" presStyleLbl="node1" presStyleIdx="3" presStyleCnt="6">
        <dgm:presLayoutVars>
          <dgm:bulletEnabled val="1"/>
        </dgm:presLayoutVars>
      </dgm:prSet>
      <dgm:spPr/>
      <dgm:t>
        <a:bodyPr/>
        <a:lstStyle/>
        <a:p>
          <a:endParaRPr lang="en-US"/>
        </a:p>
      </dgm:t>
    </dgm:pt>
    <dgm:pt modelId="{F06F79B0-C477-4E3E-BB2E-8DC1128681D7}" type="pres">
      <dgm:prSet presAssocID="{584CF95F-F875-4882-A41E-2CC760B92E08}" presName="aSpace2" presStyleCnt="0"/>
      <dgm:spPr/>
    </dgm:pt>
    <dgm:pt modelId="{8B1D08E2-9E65-4423-990E-78095C79C7E5}" type="pres">
      <dgm:prSet presAssocID="{07C10761-6CA2-49C7-B8FA-0FB6E851E011}" presName="childNode" presStyleLbl="node1" presStyleIdx="4" presStyleCnt="6">
        <dgm:presLayoutVars>
          <dgm:bulletEnabled val="1"/>
        </dgm:presLayoutVars>
      </dgm:prSet>
      <dgm:spPr/>
      <dgm:t>
        <a:bodyPr/>
        <a:lstStyle/>
        <a:p>
          <a:endParaRPr lang="en-US"/>
        </a:p>
      </dgm:t>
    </dgm:pt>
    <dgm:pt modelId="{43DEC5B9-8E25-4006-B732-B828FF07A26E}" type="pres">
      <dgm:prSet presAssocID="{BF59E80C-35EE-4072-8B74-E5A9BBD9A652}" presName="aSpace" presStyleCnt="0"/>
      <dgm:spPr/>
    </dgm:pt>
    <dgm:pt modelId="{F404B5EA-F889-4AE1-B908-EB15A9CE1C89}" type="pres">
      <dgm:prSet presAssocID="{DBD1EE27-31A8-487D-A942-0A3E9A7299E7}" presName="compNode" presStyleCnt="0"/>
      <dgm:spPr/>
    </dgm:pt>
    <dgm:pt modelId="{1D5770BA-6559-46FC-A336-442625A933AB}" type="pres">
      <dgm:prSet presAssocID="{DBD1EE27-31A8-487D-A942-0A3E9A7299E7}" presName="aNode" presStyleLbl="bgShp" presStyleIdx="1" presStyleCnt="2" custLinFactNeighborX="-1495" custLinFactNeighborY="1800"/>
      <dgm:spPr/>
      <dgm:t>
        <a:bodyPr/>
        <a:lstStyle/>
        <a:p>
          <a:endParaRPr lang="en-US"/>
        </a:p>
      </dgm:t>
    </dgm:pt>
    <dgm:pt modelId="{5E8371C7-F0C6-4A68-B130-4389B49B4370}" type="pres">
      <dgm:prSet presAssocID="{DBD1EE27-31A8-487D-A942-0A3E9A7299E7}" presName="textNode" presStyleLbl="bgShp" presStyleIdx="1" presStyleCnt="2"/>
      <dgm:spPr/>
      <dgm:t>
        <a:bodyPr/>
        <a:lstStyle/>
        <a:p>
          <a:endParaRPr lang="en-US"/>
        </a:p>
      </dgm:t>
    </dgm:pt>
    <dgm:pt modelId="{63F81ADF-C9F7-432D-8C01-C70E4A929AD8}" type="pres">
      <dgm:prSet presAssocID="{DBD1EE27-31A8-487D-A942-0A3E9A7299E7}" presName="compChildNode" presStyleCnt="0"/>
      <dgm:spPr/>
    </dgm:pt>
    <dgm:pt modelId="{AB30387F-CD45-4441-9F86-9FD28E73848B}" type="pres">
      <dgm:prSet presAssocID="{DBD1EE27-31A8-487D-A942-0A3E9A7299E7}" presName="theInnerList" presStyleCnt="0"/>
      <dgm:spPr/>
    </dgm:pt>
    <dgm:pt modelId="{7C41B7FA-2709-4846-90DA-D9B26B931FD3}" type="pres">
      <dgm:prSet presAssocID="{68ACE49C-B642-456A-97A0-76F581C699DE}" presName="childNode" presStyleLbl="node1" presStyleIdx="5" presStyleCnt="6">
        <dgm:presLayoutVars>
          <dgm:bulletEnabled val="1"/>
        </dgm:presLayoutVars>
      </dgm:prSet>
      <dgm:spPr/>
      <dgm:t>
        <a:bodyPr/>
        <a:lstStyle/>
        <a:p>
          <a:endParaRPr lang="en-US"/>
        </a:p>
      </dgm:t>
    </dgm:pt>
  </dgm:ptLst>
  <dgm:cxnLst>
    <dgm:cxn modelId="{D4AEC970-838A-41C1-8D88-C2DDB7846AB4}" srcId="{DBD1EE27-31A8-487D-A942-0A3E9A7299E7}" destId="{68ACE49C-B642-456A-97A0-76F581C699DE}" srcOrd="0" destOrd="0" parTransId="{B5DF478C-92E7-4705-BC75-B70D73F9D0B3}" sibTransId="{10680FBA-0569-450E-AB6D-C49AB2A76F92}"/>
    <dgm:cxn modelId="{82C46095-5749-4C87-BE86-7077D897F737}" type="presOf" srcId="{43BA8630-5C58-47B3-8B32-AD3505051BEC}" destId="{B58307EC-79C5-4C68-A6FD-1878B25E816C}" srcOrd="0" destOrd="0" presId="urn:microsoft.com/office/officeart/2005/8/layout/lProcess2"/>
    <dgm:cxn modelId="{A0D22FC3-6E61-458F-B56B-E57E67470A6E}" srcId="{BF59E80C-35EE-4072-8B74-E5A9BBD9A652}" destId="{584CF95F-F875-4882-A41E-2CC760B92E08}" srcOrd="3" destOrd="0" parTransId="{5226404A-4B18-4DC7-B95E-A2DBA6D270F7}" sibTransId="{71BCA695-1C4D-401B-A30F-F47D536DE3E2}"/>
    <dgm:cxn modelId="{776EF9C8-5BE5-4DE9-9664-819E90CD4CFC}" srcId="{C20DC840-7965-4C61-B128-2EB8D2D8668E}" destId="{DBD1EE27-31A8-487D-A942-0A3E9A7299E7}" srcOrd="1" destOrd="0" parTransId="{2DC5E6EA-7069-4FBE-B32A-35B30B1285AC}" sibTransId="{DF15A2B9-DA5F-4979-A3DE-D41410EA9730}"/>
    <dgm:cxn modelId="{63B2BB78-5DF3-4FC7-A7CB-ABB870515174}" type="presOf" srcId="{07C10761-6CA2-49C7-B8FA-0FB6E851E011}" destId="{8B1D08E2-9E65-4423-990E-78095C79C7E5}" srcOrd="0" destOrd="0" presId="urn:microsoft.com/office/officeart/2005/8/layout/lProcess2"/>
    <dgm:cxn modelId="{910B3FB3-26E2-4A8D-92DC-844C35B43B30}" type="presOf" srcId="{4D60B529-F9A8-4320-8A16-91EC362BC1DB}" destId="{75A40A77-E5FC-49D3-9F45-731D53603A4A}" srcOrd="0" destOrd="0" presId="urn:microsoft.com/office/officeart/2005/8/layout/lProcess2"/>
    <dgm:cxn modelId="{46717057-A797-42B4-B839-C9FA39DD2F82}" srcId="{C20DC840-7965-4C61-B128-2EB8D2D8668E}" destId="{BF59E80C-35EE-4072-8B74-E5A9BBD9A652}" srcOrd="0" destOrd="0" parTransId="{8A4FA792-BAC8-4B1E-B452-5ADB111BC6A0}" sibTransId="{8F67820C-F03D-409E-93DE-88909B6EBA3B}"/>
    <dgm:cxn modelId="{AD35169B-5F63-4D85-A2FB-38C12DF9ACA1}" type="presOf" srcId="{BF59E80C-35EE-4072-8B74-E5A9BBD9A652}" destId="{9167A833-17DD-40ED-B026-383CAA3F1A53}" srcOrd="0" destOrd="0" presId="urn:microsoft.com/office/officeart/2005/8/layout/lProcess2"/>
    <dgm:cxn modelId="{09E04B1E-2FDD-449C-8EE2-4F5895DCC2E9}" srcId="{BF59E80C-35EE-4072-8B74-E5A9BBD9A652}" destId="{4D60B529-F9A8-4320-8A16-91EC362BC1DB}" srcOrd="2" destOrd="0" parTransId="{8C60F441-CF4E-4524-A19A-FCF16520A7B0}" sibTransId="{494BCAD6-9F36-450B-8906-76BC6924261E}"/>
    <dgm:cxn modelId="{6FBBB0CF-C718-4BC0-AD6E-5CB5DF4D2207}" type="presOf" srcId="{DBD1EE27-31A8-487D-A942-0A3E9A7299E7}" destId="{5E8371C7-F0C6-4A68-B130-4389B49B4370}" srcOrd="1" destOrd="0" presId="urn:microsoft.com/office/officeart/2005/8/layout/lProcess2"/>
    <dgm:cxn modelId="{16A1F987-9435-455B-ACD4-6D90DDA42498}" type="presOf" srcId="{DBD1EE27-31A8-487D-A942-0A3E9A7299E7}" destId="{1D5770BA-6559-46FC-A336-442625A933AB}" srcOrd="0" destOrd="0" presId="urn:microsoft.com/office/officeart/2005/8/layout/lProcess2"/>
    <dgm:cxn modelId="{E14CA5D4-0980-4B95-83FF-C0390F7DD0EE}" srcId="{BF59E80C-35EE-4072-8B74-E5A9BBD9A652}" destId="{07C10761-6CA2-49C7-B8FA-0FB6E851E011}" srcOrd="4" destOrd="0" parTransId="{D6F69C21-6602-416D-9A16-29BFADD93E3F}" sibTransId="{25540069-7B2E-4692-923A-240D7A183D93}"/>
    <dgm:cxn modelId="{2C7004C1-F4C2-40E0-AD2F-EF0475E9E0AC}" srcId="{BF59E80C-35EE-4072-8B74-E5A9BBD9A652}" destId="{3EC5D92B-6818-4C7B-95B1-9ACEAB49E08D}" srcOrd="1" destOrd="0" parTransId="{6B3476CA-9196-4E39-A47F-6B629D3DF890}" sibTransId="{BB2D0AAE-61C8-4476-9732-32329C8CB5C3}"/>
    <dgm:cxn modelId="{F4D7C22A-D377-48F2-B530-9C3F42FE6937}" type="presOf" srcId="{3EC5D92B-6818-4C7B-95B1-9ACEAB49E08D}" destId="{91C7D273-CDAD-4371-894C-3D96404D13EB}" srcOrd="0" destOrd="0" presId="urn:microsoft.com/office/officeart/2005/8/layout/lProcess2"/>
    <dgm:cxn modelId="{9D731F16-0E42-48C0-9324-3B36658152C9}" type="presOf" srcId="{C20DC840-7965-4C61-B128-2EB8D2D8668E}" destId="{27C7650D-4D9C-4A6F-B5C3-C9DC38702B22}" srcOrd="0" destOrd="0" presId="urn:microsoft.com/office/officeart/2005/8/layout/lProcess2"/>
    <dgm:cxn modelId="{375C5D70-CF25-497C-A9C7-47A63DD75846}" type="presOf" srcId="{BF59E80C-35EE-4072-8B74-E5A9BBD9A652}" destId="{EC8E27A1-1AF4-444B-851B-2B1BFA2201FB}" srcOrd="1" destOrd="0" presId="urn:microsoft.com/office/officeart/2005/8/layout/lProcess2"/>
    <dgm:cxn modelId="{120E9AFA-F61E-4116-A8F2-65BDFC2DD8F8}" type="presOf" srcId="{584CF95F-F875-4882-A41E-2CC760B92E08}" destId="{FC857C82-4BEF-4E3E-818D-D57ABD29B72A}" srcOrd="0" destOrd="0" presId="urn:microsoft.com/office/officeart/2005/8/layout/lProcess2"/>
    <dgm:cxn modelId="{81E0D446-4C4D-4AB8-A3CD-D6D8FE5F72B0}" type="presOf" srcId="{68ACE49C-B642-456A-97A0-76F581C699DE}" destId="{7C41B7FA-2709-4846-90DA-D9B26B931FD3}" srcOrd="0" destOrd="0" presId="urn:microsoft.com/office/officeart/2005/8/layout/lProcess2"/>
    <dgm:cxn modelId="{C040EF21-F956-47E7-B297-3EB233151BC1}" srcId="{BF59E80C-35EE-4072-8B74-E5A9BBD9A652}" destId="{43BA8630-5C58-47B3-8B32-AD3505051BEC}" srcOrd="0" destOrd="0" parTransId="{41E04B86-582E-40A8-AD0F-80F608E0E419}" sibTransId="{57B0D686-BF75-4484-821C-765244117F4B}"/>
    <dgm:cxn modelId="{3110FE21-450A-409C-BE53-A7C807C6477D}" type="presParOf" srcId="{27C7650D-4D9C-4A6F-B5C3-C9DC38702B22}" destId="{A622E938-75D8-4215-B25B-5FE2431CEDE7}" srcOrd="0" destOrd="0" presId="urn:microsoft.com/office/officeart/2005/8/layout/lProcess2"/>
    <dgm:cxn modelId="{FBD98541-694C-45F2-993A-E23596B6D502}" type="presParOf" srcId="{A622E938-75D8-4215-B25B-5FE2431CEDE7}" destId="{9167A833-17DD-40ED-B026-383CAA3F1A53}" srcOrd="0" destOrd="0" presId="urn:microsoft.com/office/officeart/2005/8/layout/lProcess2"/>
    <dgm:cxn modelId="{25557741-7C2F-4207-B771-30BABB2A86A9}" type="presParOf" srcId="{A622E938-75D8-4215-B25B-5FE2431CEDE7}" destId="{EC8E27A1-1AF4-444B-851B-2B1BFA2201FB}" srcOrd="1" destOrd="0" presId="urn:microsoft.com/office/officeart/2005/8/layout/lProcess2"/>
    <dgm:cxn modelId="{95C13CEC-EFEC-4EE8-8D47-CF79F4319A63}" type="presParOf" srcId="{A622E938-75D8-4215-B25B-5FE2431CEDE7}" destId="{B11154EC-00D1-4F56-B354-23D02E351D59}" srcOrd="2" destOrd="0" presId="urn:microsoft.com/office/officeart/2005/8/layout/lProcess2"/>
    <dgm:cxn modelId="{489CCAE6-41FC-481D-84D5-E806E1747768}" type="presParOf" srcId="{B11154EC-00D1-4F56-B354-23D02E351D59}" destId="{C8200572-E66A-4530-9562-742A9A5C808B}" srcOrd="0" destOrd="0" presId="urn:microsoft.com/office/officeart/2005/8/layout/lProcess2"/>
    <dgm:cxn modelId="{683FF172-B6C6-43DA-9659-E73765E2E7DC}" type="presParOf" srcId="{C8200572-E66A-4530-9562-742A9A5C808B}" destId="{B58307EC-79C5-4C68-A6FD-1878B25E816C}" srcOrd="0" destOrd="0" presId="urn:microsoft.com/office/officeart/2005/8/layout/lProcess2"/>
    <dgm:cxn modelId="{13146B45-7D9F-48FF-92E0-AAD9F765DD5A}" type="presParOf" srcId="{C8200572-E66A-4530-9562-742A9A5C808B}" destId="{99D5C54D-49FB-44D7-AD33-F9CF09495DC2}" srcOrd="1" destOrd="0" presId="urn:microsoft.com/office/officeart/2005/8/layout/lProcess2"/>
    <dgm:cxn modelId="{DBB39866-AB50-48B3-B3CB-FFA8D93C9428}" type="presParOf" srcId="{C8200572-E66A-4530-9562-742A9A5C808B}" destId="{91C7D273-CDAD-4371-894C-3D96404D13EB}" srcOrd="2" destOrd="0" presId="urn:microsoft.com/office/officeart/2005/8/layout/lProcess2"/>
    <dgm:cxn modelId="{F1BBAFD7-19FE-4F61-A248-F40B7A7AF1EB}" type="presParOf" srcId="{C8200572-E66A-4530-9562-742A9A5C808B}" destId="{3448F752-553C-4167-B6B4-02485F1AD65A}" srcOrd="3" destOrd="0" presId="urn:microsoft.com/office/officeart/2005/8/layout/lProcess2"/>
    <dgm:cxn modelId="{E223AD3D-B9DB-4A04-BDFB-A0FFE3A2B756}" type="presParOf" srcId="{C8200572-E66A-4530-9562-742A9A5C808B}" destId="{75A40A77-E5FC-49D3-9F45-731D53603A4A}" srcOrd="4" destOrd="0" presId="urn:microsoft.com/office/officeart/2005/8/layout/lProcess2"/>
    <dgm:cxn modelId="{BAA838F6-3B1C-4D79-9B32-7FD231D671DF}" type="presParOf" srcId="{C8200572-E66A-4530-9562-742A9A5C808B}" destId="{62BEE845-95D9-406F-A18C-F84C9CCCED86}" srcOrd="5" destOrd="0" presId="urn:microsoft.com/office/officeart/2005/8/layout/lProcess2"/>
    <dgm:cxn modelId="{132C459F-A45F-43DA-B9B8-6402C8D1225A}" type="presParOf" srcId="{C8200572-E66A-4530-9562-742A9A5C808B}" destId="{FC857C82-4BEF-4E3E-818D-D57ABD29B72A}" srcOrd="6" destOrd="0" presId="urn:microsoft.com/office/officeart/2005/8/layout/lProcess2"/>
    <dgm:cxn modelId="{09BF6127-4295-491A-9142-0A96E3922646}" type="presParOf" srcId="{C8200572-E66A-4530-9562-742A9A5C808B}" destId="{F06F79B0-C477-4E3E-BB2E-8DC1128681D7}" srcOrd="7" destOrd="0" presId="urn:microsoft.com/office/officeart/2005/8/layout/lProcess2"/>
    <dgm:cxn modelId="{A3FA18BB-B411-4D13-A1AA-AC7694752D36}" type="presParOf" srcId="{C8200572-E66A-4530-9562-742A9A5C808B}" destId="{8B1D08E2-9E65-4423-990E-78095C79C7E5}" srcOrd="8" destOrd="0" presId="urn:microsoft.com/office/officeart/2005/8/layout/lProcess2"/>
    <dgm:cxn modelId="{8AAF7D72-D1DB-4F05-B08B-10D6D1182620}" type="presParOf" srcId="{27C7650D-4D9C-4A6F-B5C3-C9DC38702B22}" destId="{43DEC5B9-8E25-4006-B732-B828FF07A26E}" srcOrd="1" destOrd="0" presId="urn:microsoft.com/office/officeart/2005/8/layout/lProcess2"/>
    <dgm:cxn modelId="{18654E97-1F90-479C-99BD-383912BBDC99}" type="presParOf" srcId="{27C7650D-4D9C-4A6F-B5C3-C9DC38702B22}" destId="{F404B5EA-F889-4AE1-B908-EB15A9CE1C89}" srcOrd="2" destOrd="0" presId="urn:microsoft.com/office/officeart/2005/8/layout/lProcess2"/>
    <dgm:cxn modelId="{55DE1FB5-133D-4991-928B-E8A5EC3017C8}" type="presParOf" srcId="{F404B5EA-F889-4AE1-B908-EB15A9CE1C89}" destId="{1D5770BA-6559-46FC-A336-442625A933AB}" srcOrd="0" destOrd="0" presId="urn:microsoft.com/office/officeart/2005/8/layout/lProcess2"/>
    <dgm:cxn modelId="{4F7DE58D-9B80-4280-84B5-04C5CB2ACE12}" type="presParOf" srcId="{F404B5EA-F889-4AE1-B908-EB15A9CE1C89}" destId="{5E8371C7-F0C6-4A68-B130-4389B49B4370}" srcOrd="1" destOrd="0" presId="urn:microsoft.com/office/officeart/2005/8/layout/lProcess2"/>
    <dgm:cxn modelId="{B9985A12-2FCF-49DB-AD9D-CA5916FEBC4F}" type="presParOf" srcId="{F404B5EA-F889-4AE1-B908-EB15A9CE1C89}" destId="{63F81ADF-C9F7-432D-8C01-C70E4A929AD8}" srcOrd="2" destOrd="0" presId="urn:microsoft.com/office/officeart/2005/8/layout/lProcess2"/>
    <dgm:cxn modelId="{D07E4703-5A2D-4002-A41F-BA07ABF87C86}" type="presParOf" srcId="{63F81ADF-C9F7-432D-8C01-C70E4A929AD8}" destId="{AB30387F-CD45-4441-9F86-9FD28E73848B}" srcOrd="0" destOrd="0" presId="urn:microsoft.com/office/officeart/2005/8/layout/lProcess2"/>
    <dgm:cxn modelId="{8BC82EC2-4797-40FC-9163-4604932E527F}" type="presParOf" srcId="{AB30387F-CD45-4441-9F86-9FD28E73848B}" destId="{7C41B7FA-2709-4846-90DA-D9B26B931FD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249A49-AA12-4AC4-90A1-9943BC2F84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542E573-8E22-4A6B-82C7-5D4B37FED78A}">
      <dgm:prSet phldrT="[Text]" custT="1"/>
      <dgm:spPr/>
      <dgm:t>
        <a:bodyPr/>
        <a:lstStyle/>
        <a:p>
          <a:r>
            <a:rPr lang="en-US" sz="1400" dirty="0" smtClean="0">
              <a:solidFill>
                <a:schemeClr val="tx1"/>
              </a:solidFill>
            </a:rPr>
            <a:t>Alignment of AE &amp; literacy activities with other core programs &amp; one-stop partners to implement strategies outlined in the State Plan</a:t>
          </a:r>
          <a:endParaRPr lang="en-US" sz="1400" dirty="0">
            <a:solidFill>
              <a:schemeClr val="tx1"/>
            </a:solidFill>
          </a:endParaRPr>
        </a:p>
      </dgm:t>
    </dgm:pt>
    <dgm:pt modelId="{E5871467-50A4-4653-9670-A94780AC61EE}" type="parTrans" cxnId="{0A0731E7-5F3A-484F-B782-52B39AAC62BD}">
      <dgm:prSet/>
      <dgm:spPr/>
      <dgm:t>
        <a:bodyPr/>
        <a:lstStyle/>
        <a:p>
          <a:endParaRPr lang="en-US"/>
        </a:p>
      </dgm:t>
    </dgm:pt>
    <dgm:pt modelId="{242B15B6-5177-437D-BA60-8EBB77DFA4D8}" type="sibTrans" cxnId="{0A0731E7-5F3A-484F-B782-52B39AAC62BD}">
      <dgm:prSet/>
      <dgm:spPr/>
      <dgm:t>
        <a:bodyPr/>
        <a:lstStyle/>
        <a:p>
          <a:endParaRPr lang="en-US"/>
        </a:p>
      </dgm:t>
    </dgm:pt>
    <dgm:pt modelId="{BB7F8713-5665-48D2-AC12-41F2B1823AF9}">
      <dgm:prSet phldrT="[Text]"/>
      <dgm:spPr/>
      <dgm:t>
        <a:bodyPr/>
        <a:lstStyle/>
        <a:p>
          <a:r>
            <a:rPr lang="en-US" dirty="0" smtClean="0"/>
            <a:t>Including development of care pathways to provide access to employment/training services</a:t>
          </a:r>
          <a:endParaRPr lang="en-US" dirty="0"/>
        </a:p>
      </dgm:t>
    </dgm:pt>
    <dgm:pt modelId="{1805C46D-23E3-4CF0-995B-1FEE44171A9A}" type="parTrans" cxnId="{EE2EA566-228C-4C72-BED9-62ECF67371DD}">
      <dgm:prSet/>
      <dgm:spPr/>
      <dgm:t>
        <a:bodyPr/>
        <a:lstStyle/>
        <a:p>
          <a:endParaRPr lang="en-US"/>
        </a:p>
      </dgm:t>
    </dgm:pt>
    <dgm:pt modelId="{E5B6B9C5-2056-4015-84DD-D04BAB626DDD}" type="sibTrans" cxnId="{EE2EA566-228C-4C72-BED9-62ECF67371DD}">
      <dgm:prSet/>
      <dgm:spPr/>
      <dgm:t>
        <a:bodyPr/>
        <a:lstStyle/>
        <a:p>
          <a:endParaRPr lang="en-US"/>
        </a:p>
      </dgm:t>
    </dgm:pt>
    <dgm:pt modelId="{E4161041-C36D-4D93-87BD-623CD3A72312}">
      <dgm:prSet phldrT="[Text]" custT="1"/>
      <dgm:spPr/>
      <dgm:t>
        <a:bodyPr/>
        <a:lstStyle/>
        <a:p>
          <a:r>
            <a:rPr lang="en-US" sz="1400" dirty="0" smtClean="0">
              <a:solidFill>
                <a:schemeClr val="tx1"/>
              </a:solidFill>
            </a:rPr>
            <a:t>Establish or operate high quality professional development programs to improve adult education instruction including:</a:t>
          </a:r>
          <a:endParaRPr lang="en-US" sz="1400" dirty="0">
            <a:solidFill>
              <a:schemeClr val="tx1"/>
            </a:solidFill>
          </a:endParaRPr>
        </a:p>
      </dgm:t>
    </dgm:pt>
    <dgm:pt modelId="{891A67E9-ABAC-4079-9F24-06EDCC1693C1}" type="parTrans" cxnId="{09EAA67A-2384-4757-9AC2-CDCADF626710}">
      <dgm:prSet/>
      <dgm:spPr/>
      <dgm:t>
        <a:bodyPr/>
        <a:lstStyle/>
        <a:p>
          <a:endParaRPr lang="en-US"/>
        </a:p>
      </dgm:t>
    </dgm:pt>
    <dgm:pt modelId="{58DCDC98-6F4F-4851-B307-901AD2C22F9C}" type="sibTrans" cxnId="{09EAA67A-2384-4757-9AC2-CDCADF626710}">
      <dgm:prSet/>
      <dgm:spPr/>
      <dgm:t>
        <a:bodyPr/>
        <a:lstStyle/>
        <a:p>
          <a:endParaRPr lang="en-US"/>
        </a:p>
      </dgm:t>
    </dgm:pt>
    <dgm:pt modelId="{C272E0D7-07B2-41A1-86AC-24799BFD8FE5}">
      <dgm:prSet phldrT="[Text]"/>
      <dgm:spPr/>
      <dgm:t>
        <a:bodyPr/>
        <a:lstStyle/>
        <a:p>
          <a:r>
            <a:rPr lang="en-US" dirty="0" smtClean="0"/>
            <a:t>Incorporating ECR</a:t>
          </a:r>
          <a:endParaRPr lang="en-US" dirty="0"/>
        </a:p>
      </dgm:t>
    </dgm:pt>
    <dgm:pt modelId="{87B73A2B-46A2-4B7F-BA20-9EB21341A8A2}" type="parTrans" cxnId="{2E934A67-5827-4683-BDF9-2B31F7F73149}">
      <dgm:prSet/>
      <dgm:spPr/>
      <dgm:t>
        <a:bodyPr/>
        <a:lstStyle/>
        <a:p>
          <a:endParaRPr lang="en-US"/>
        </a:p>
      </dgm:t>
    </dgm:pt>
    <dgm:pt modelId="{842B469D-6C3F-4CA4-AD31-C1931C8873C3}" type="sibTrans" cxnId="{2E934A67-5827-4683-BDF9-2B31F7F73149}">
      <dgm:prSet/>
      <dgm:spPr/>
      <dgm:t>
        <a:bodyPr/>
        <a:lstStyle/>
        <a:p>
          <a:endParaRPr lang="en-US"/>
        </a:p>
      </dgm:t>
    </dgm:pt>
    <dgm:pt modelId="{40A5E914-C54B-4631-86B4-0EC6E7992CE6}">
      <dgm:prSet phldrT="[Text]"/>
      <dgm:spPr/>
      <dgm:t>
        <a:bodyPr/>
        <a:lstStyle/>
        <a:p>
          <a:r>
            <a:rPr lang="en-US" dirty="0" smtClean="0"/>
            <a:t>Instruction related to specific needs of adult learners</a:t>
          </a:r>
          <a:endParaRPr lang="en-US" dirty="0"/>
        </a:p>
      </dgm:t>
    </dgm:pt>
    <dgm:pt modelId="{2906DFB3-7316-4AFF-A629-A036514A4781}" type="parTrans" cxnId="{C2D6B1F4-A1E4-44FC-8B88-B0F635BA5B5D}">
      <dgm:prSet/>
      <dgm:spPr/>
      <dgm:t>
        <a:bodyPr/>
        <a:lstStyle/>
        <a:p>
          <a:endParaRPr lang="en-US"/>
        </a:p>
      </dgm:t>
    </dgm:pt>
    <dgm:pt modelId="{D1107A17-1758-4DBE-95E2-5D5984B1864E}" type="sibTrans" cxnId="{C2D6B1F4-A1E4-44FC-8B88-B0F635BA5B5D}">
      <dgm:prSet/>
      <dgm:spPr/>
      <dgm:t>
        <a:bodyPr/>
        <a:lstStyle/>
        <a:p>
          <a:endParaRPr lang="en-US"/>
        </a:p>
      </dgm:t>
    </dgm:pt>
    <dgm:pt modelId="{204CCDE3-0481-4E9C-8281-CA93B7CA5EF7}">
      <dgm:prSet phldrT="[Text]"/>
      <dgm:spPr/>
      <dgm:t>
        <a:bodyPr/>
        <a:lstStyle/>
        <a:p>
          <a:r>
            <a:rPr lang="en-US" dirty="0" smtClean="0"/>
            <a:t>Instruction provided by volunteers/other personnel</a:t>
          </a:r>
          <a:endParaRPr lang="en-US" dirty="0"/>
        </a:p>
      </dgm:t>
    </dgm:pt>
    <dgm:pt modelId="{8D3C7453-910D-4908-A625-3AEF5BFB90E7}" type="parTrans" cxnId="{D000A788-0F68-47D6-9BC0-CA37659D3413}">
      <dgm:prSet/>
      <dgm:spPr/>
      <dgm:t>
        <a:bodyPr/>
        <a:lstStyle/>
        <a:p>
          <a:endParaRPr lang="en-US"/>
        </a:p>
      </dgm:t>
    </dgm:pt>
    <dgm:pt modelId="{70D30FE5-318C-47C2-82B9-F45A70BF7CFD}" type="sibTrans" cxnId="{D000A788-0F68-47D6-9BC0-CA37659D3413}">
      <dgm:prSet/>
      <dgm:spPr/>
      <dgm:t>
        <a:bodyPr/>
        <a:lstStyle/>
        <a:p>
          <a:endParaRPr lang="en-US"/>
        </a:p>
      </dgm:t>
    </dgm:pt>
    <dgm:pt modelId="{E8D65B0A-C539-4F46-A852-4857F7CA5FE1}">
      <dgm:prSet phldrT="[Text]"/>
      <dgm:spPr/>
      <dgm:t>
        <a:bodyPr/>
        <a:lstStyle/>
        <a:p>
          <a:r>
            <a:rPr lang="en-US" dirty="0" smtClean="0"/>
            <a:t>Dissemination of information about models/best practices</a:t>
          </a:r>
          <a:endParaRPr lang="en-US" dirty="0"/>
        </a:p>
      </dgm:t>
    </dgm:pt>
    <dgm:pt modelId="{0AC22165-9A3E-4738-98B9-F49A39BE6FB6}" type="parTrans" cxnId="{29498B1F-A70C-4CCB-B951-2BDF16E1E125}">
      <dgm:prSet/>
      <dgm:spPr/>
      <dgm:t>
        <a:bodyPr/>
        <a:lstStyle/>
        <a:p>
          <a:endParaRPr lang="en-US"/>
        </a:p>
      </dgm:t>
    </dgm:pt>
    <dgm:pt modelId="{BB930169-A34D-483E-B690-617FF464B8D6}" type="sibTrans" cxnId="{29498B1F-A70C-4CCB-B951-2BDF16E1E125}">
      <dgm:prSet/>
      <dgm:spPr/>
      <dgm:t>
        <a:bodyPr/>
        <a:lstStyle/>
        <a:p>
          <a:endParaRPr lang="en-US"/>
        </a:p>
      </dgm:t>
    </dgm:pt>
    <dgm:pt modelId="{593D0C59-1997-4BB5-A977-0D19D60CEA04}">
      <dgm:prSet phldrT="[Text]" custT="1"/>
      <dgm:spPr/>
      <dgm:t>
        <a:bodyPr/>
        <a:lstStyle/>
        <a:p>
          <a:r>
            <a:rPr lang="en-US" sz="1400" dirty="0" smtClean="0">
              <a:solidFill>
                <a:schemeClr val="tx1"/>
              </a:solidFill>
            </a:rPr>
            <a:t>Provision of technical assistance to include</a:t>
          </a:r>
          <a:r>
            <a:rPr lang="en-US" sz="1200" dirty="0" smtClean="0"/>
            <a:t>:</a:t>
          </a:r>
          <a:endParaRPr lang="en-US" sz="1200" dirty="0"/>
        </a:p>
      </dgm:t>
    </dgm:pt>
    <dgm:pt modelId="{B4D0BAEF-EAF1-4D1D-B463-3C6FB62D7310}" type="parTrans" cxnId="{AE56D458-9789-4798-90BF-B52E1070448F}">
      <dgm:prSet/>
      <dgm:spPr/>
      <dgm:t>
        <a:bodyPr/>
        <a:lstStyle/>
        <a:p>
          <a:endParaRPr lang="en-US"/>
        </a:p>
      </dgm:t>
    </dgm:pt>
    <dgm:pt modelId="{3BC39A76-A422-484D-84C5-6CD4CD241CD2}" type="sibTrans" cxnId="{AE56D458-9789-4798-90BF-B52E1070448F}">
      <dgm:prSet/>
      <dgm:spPr/>
      <dgm:t>
        <a:bodyPr/>
        <a:lstStyle/>
        <a:p>
          <a:endParaRPr lang="en-US"/>
        </a:p>
      </dgm:t>
    </dgm:pt>
    <dgm:pt modelId="{C795A0E7-B0D0-4251-AC70-84000CEBCF31}">
      <dgm:prSet/>
      <dgm:spPr/>
      <dgm:t>
        <a:bodyPr/>
        <a:lstStyle/>
        <a:p>
          <a:r>
            <a:rPr lang="en-US" dirty="0" smtClean="0"/>
            <a:t>Development and dissemination of instructional and programmatic practices based on best available research in reading, writing, speaking, mathematics, English language acquisition, distance education, and staff training </a:t>
          </a:r>
          <a:endParaRPr lang="en-US" dirty="0"/>
        </a:p>
      </dgm:t>
    </dgm:pt>
    <dgm:pt modelId="{998316A1-8C86-45B3-80B9-23E83991AEC7}" type="parTrans" cxnId="{ACAF874F-45E9-453B-895B-03BEE9300652}">
      <dgm:prSet/>
      <dgm:spPr/>
      <dgm:t>
        <a:bodyPr/>
        <a:lstStyle/>
        <a:p>
          <a:endParaRPr lang="en-US"/>
        </a:p>
      </dgm:t>
    </dgm:pt>
    <dgm:pt modelId="{02A45F37-B58E-49BC-BF64-A204217A12F8}" type="sibTrans" cxnId="{ACAF874F-45E9-453B-895B-03BEE9300652}">
      <dgm:prSet/>
      <dgm:spPr/>
      <dgm:t>
        <a:bodyPr/>
        <a:lstStyle/>
        <a:p>
          <a:endParaRPr lang="en-US"/>
        </a:p>
      </dgm:t>
    </dgm:pt>
    <dgm:pt modelId="{E4296731-6359-47D6-BA95-02248C767CE5}">
      <dgm:prSet custT="1"/>
      <dgm:spPr/>
      <dgm:t>
        <a:bodyPr/>
        <a:lstStyle/>
        <a:p>
          <a:r>
            <a:rPr lang="en-US" sz="1400" dirty="0" smtClean="0">
              <a:solidFill>
                <a:schemeClr val="tx1"/>
              </a:solidFill>
            </a:rPr>
            <a:t>Role of local providers as one-stop partners</a:t>
          </a:r>
          <a:endParaRPr lang="en-US" sz="1400" dirty="0">
            <a:solidFill>
              <a:schemeClr val="tx1"/>
            </a:solidFill>
          </a:endParaRPr>
        </a:p>
      </dgm:t>
    </dgm:pt>
    <dgm:pt modelId="{CC99C64E-AC48-468C-97B2-7B1E1D0193EC}" type="parTrans" cxnId="{E4693D29-CE62-4B8A-AEAF-FD27D3FFE4AF}">
      <dgm:prSet/>
      <dgm:spPr/>
      <dgm:t>
        <a:bodyPr/>
        <a:lstStyle/>
        <a:p>
          <a:endParaRPr lang="en-US"/>
        </a:p>
      </dgm:t>
    </dgm:pt>
    <dgm:pt modelId="{CCB3BDAA-FD6B-4271-B410-2FC350727639}" type="sibTrans" cxnId="{E4693D29-CE62-4B8A-AEAF-FD27D3FFE4AF}">
      <dgm:prSet/>
      <dgm:spPr/>
      <dgm:t>
        <a:bodyPr/>
        <a:lstStyle/>
        <a:p>
          <a:endParaRPr lang="en-US"/>
        </a:p>
      </dgm:t>
    </dgm:pt>
    <dgm:pt modelId="{575E0936-2970-4E49-A157-35F9B764791B}">
      <dgm:prSet/>
      <dgm:spPr/>
      <dgm:t>
        <a:bodyPr/>
        <a:lstStyle/>
        <a:p>
          <a:r>
            <a:rPr lang="en-US" dirty="0" smtClean="0"/>
            <a:t>Assistance in use of technology </a:t>
          </a:r>
          <a:endParaRPr lang="en-US" dirty="0"/>
        </a:p>
      </dgm:t>
    </dgm:pt>
    <dgm:pt modelId="{3ED77A55-0617-421C-85C1-C202261578F1}" type="parTrans" cxnId="{D841BF34-2D14-458C-9BA0-29D914283370}">
      <dgm:prSet/>
      <dgm:spPr/>
      <dgm:t>
        <a:bodyPr/>
        <a:lstStyle/>
        <a:p>
          <a:endParaRPr lang="en-US"/>
        </a:p>
      </dgm:t>
    </dgm:pt>
    <dgm:pt modelId="{AA92D2CF-3F49-4E0D-82F2-463A7F77F70B}" type="sibTrans" cxnId="{D841BF34-2D14-458C-9BA0-29D914283370}">
      <dgm:prSet/>
      <dgm:spPr/>
      <dgm:t>
        <a:bodyPr/>
        <a:lstStyle/>
        <a:p>
          <a:endParaRPr lang="en-US"/>
        </a:p>
      </dgm:t>
    </dgm:pt>
    <dgm:pt modelId="{3894F511-93F5-44D8-ACB4-392235126AB1}">
      <dgm:prSet custT="1"/>
      <dgm:spPr/>
      <dgm:t>
        <a:bodyPr/>
        <a:lstStyle/>
        <a:p>
          <a:r>
            <a:rPr lang="en-US" sz="1400" dirty="0" smtClean="0">
              <a:solidFill>
                <a:schemeClr val="tx1"/>
              </a:solidFill>
            </a:rPr>
            <a:t>Monitoring &amp; Evaluation</a:t>
          </a:r>
          <a:endParaRPr lang="en-US" sz="1400" dirty="0">
            <a:solidFill>
              <a:schemeClr val="tx1"/>
            </a:solidFill>
          </a:endParaRPr>
        </a:p>
      </dgm:t>
    </dgm:pt>
    <dgm:pt modelId="{101F6334-E917-471F-972A-FA5B1F9B7F6E}" type="parTrans" cxnId="{72273AB5-D3FC-481A-9F98-DC2332EE0AD3}">
      <dgm:prSet/>
      <dgm:spPr/>
      <dgm:t>
        <a:bodyPr/>
        <a:lstStyle/>
        <a:p>
          <a:endParaRPr lang="en-US"/>
        </a:p>
      </dgm:t>
    </dgm:pt>
    <dgm:pt modelId="{8EB6F5AF-1C13-45CE-8B43-45D9E422875F}" type="sibTrans" cxnId="{72273AB5-D3FC-481A-9F98-DC2332EE0AD3}">
      <dgm:prSet/>
      <dgm:spPr/>
      <dgm:t>
        <a:bodyPr/>
        <a:lstStyle/>
        <a:p>
          <a:endParaRPr lang="en-US"/>
        </a:p>
      </dgm:t>
    </dgm:pt>
    <dgm:pt modelId="{CC62CD5E-BEF3-47FC-A698-06B340D7B9BF}">
      <dgm:prSet/>
      <dgm:spPr/>
      <dgm:t>
        <a:bodyPr/>
        <a:lstStyle/>
        <a:p>
          <a:r>
            <a:rPr lang="en-US" dirty="0" smtClean="0"/>
            <a:t>Of quality of and improvements in AE programs</a:t>
          </a:r>
          <a:endParaRPr lang="en-US" dirty="0"/>
        </a:p>
      </dgm:t>
    </dgm:pt>
    <dgm:pt modelId="{465E4F64-FF7F-4ABD-987F-12E8A2D204D8}" type="parTrans" cxnId="{F0CC22BD-F2FC-4DDB-8858-A092135F1FCF}">
      <dgm:prSet/>
      <dgm:spPr/>
      <dgm:t>
        <a:bodyPr/>
        <a:lstStyle/>
        <a:p>
          <a:endParaRPr lang="en-US"/>
        </a:p>
      </dgm:t>
    </dgm:pt>
    <dgm:pt modelId="{7C93030B-E583-4357-89DF-FBBF64C1AD8D}" type="sibTrans" cxnId="{F0CC22BD-F2FC-4DDB-8858-A092135F1FCF}">
      <dgm:prSet/>
      <dgm:spPr/>
      <dgm:t>
        <a:bodyPr/>
        <a:lstStyle/>
        <a:p>
          <a:endParaRPr lang="en-US"/>
        </a:p>
      </dgm:t>
    </dgm:pt>
    <dgm:pt modelId="{BC77565C-92E3-4313-9CD5-7694CB6F323F}">
      <dgm:prSet/>
      <dgm:spPr/>
      <dgm:t>
        <a:bodyPr/>
        <a:lstStyle/>
        <a:p>
          <a:r>
            <a:rPr lang="en-US" dirty="0" smtClean="0"/>
            <a:t>Dissemination of information about models &amp; proven or promising practices within the State</a:t>
          </a:r>
          <a:endParaRPr lang="en-US" dirty="0"/>
        </a:p>
      </dgm:t>
    </dgm:pt>
    <dgm:pt modelId="{F45CE862-476C-482A-B0DC-B54C89987B92}" type="parTrans" cxnId="{350A2E66-D426-4ECD-8C8A-320C2C3F6212}">
      <dgm:prSet/>
      <dgm:spPr/>
      <dgm:t>
        <a:bodyPr/>
        <a:lstStyle/>
        <a:p>
          <a:endParaRPr lang="en-US"/>
        </a:p>
      </dgm:t>
    </dgm:pt>
    <dgm:pt modelId="{7A8E0B21-14C6-4C48-9CA5-E9631D69C1FF}" type="sibTrans" cxnId="{350A2E66-D426-4ECD-8C8A-320C2C3F6212}">
      <dgm:prSet/>
      <dgm:spPr/>
      <dgm:t>
        <a:bodyPr/>
        <a:lstStyle/>
        <a:p>
          <a:endParaRPr lang="en-US"/>
        </a:p>
      </dgm:t>
    </dgm:pt>
    <dgm:pt modelId="{F9984446-6FBD-4366-BB85-9589E265F65D}" type="pres">
      <dgm:prSet presAssocID="{28249A49-AA12-4AC4-90A1-9943BC2F848A}" presName="linear" presStyleCnt="0">
        <dgm:presLayoutVars>
          <dgm:animLvl val="lvl"/>
          <dgm:resizeHandles val="exact"/>
        </dgm:presLayoutVars>
      </dgm:prSet>
      <dgm:spPr/>
      <dgm:t>
        <a:bodyPr/>
        <a:lstStyle/>
        <a:p>
          <a:endParaRPr lang="en-US"/>
        </a:p>
      </dgm:t>
    </dgm:pt>
    <dgm:pt modelId="{739EA3B5-4563-4C1D-B5E3-6EFEB1A01099}" type="pres">
      <dgm:prSet presAssocID="{0542E573-8E22-4A6B-82C7-5D4B37FED78A}" presName="parentText" presStyleLbl="node1" presStyleIdx="0" presStyleCnt="5">
        <dgm:presLayoutVars>
          <dgm:chMax val="0"/>
          <dgm:bulletEnabled val="1"/>
        </dgm:presLayoutVars>
      </dgm:prSet>
      <dgm:spPr/>
      <dgm:t>
        <a:bodyPr/>
        <a:lstStyle/>
        <a:p>
          <a:endParaRPr lang="en-US"/>
        </a:p>
      </dgm:t>
    </dgm:pt>
    <dgm:pt modelId="{86D2750F-64B0-4F08-8FBD-6B40E6717B44}" type="pres">
      <dgm:prSet presAssocID="{0542E573-8E22-4A6B-82C7-5D4B37FED78A}" presName="childText" presStyleLbl="revTx" presStyleIdx="0" presStyleCnt="5">
        <dgm:presLayoutVars>
          <dgm:bulletEnabled val="1"/>
        </dgm:presLayoutVars>
      </dgm:prSet>
      <dgm:spPr/>
      <dgm:t>
        <a:bodyPr/>
        <a:lstStyle/>
        <a:p>
          <a:endParaRPr lang="en-US"/>
        </a:p>
      </dgm:t>
    </dgm:pt>
    <dgm:pt modelId="{C2205049-C8EB-4E7B-AE8B-93CE4C7A0E19}" type="pres">
      <dgm:prSet presAssocID="{E4161041-C36D-4D93-87BD-623CD3A72312}" presName="parentText" presStyleLbl="node1" presStyleIdx="1" presStyleCnt="5">
        <dgm:presLayoutVars>
          <dgm:chMax val="0"/>
          <dgm:bulletEnabled val="1"/>
        </dgm:presLayoutVars>
      </dgm:prSet>
      <dgm:spPr/>
      <dgm:t>
        <a:bodyPr/>
        <a:lstStyle/>
        <a:p>
          <a:endParaRPr lang="en-US"/>
        </a:p>
      </dgm:t>
    </dgm:pt>
    <dgm:pt modelId="{38FEA2CC-4546-4DA8-AFA0-387917D541F9}" type="pres">
      <dgm:prSet presAssocID="{E4161041-C36D-4D93-87BD-623CD3A72312}" presName="childText" presStyleLbl="revTx" presStyleIdx="1" presStyleCnt="5">
        <dgm:presLayoutVars>
          <dgm:bulletEnabled val="1"/>
        </dgm:presLayoutVars>
      </dgm:prSet>
      <dgm:spPr/>
      <dgm:t>
        <a:bodyPr/>
        <a:lstStyle/>
        <a:p>
          <a:endParaRPr lang="en-US"/>
        </a:p>
      </dgm:t>
    </dgm:pt>
    <dgm:pt modelId="{72E6D7AF-FE7E-4EDD-A088-C070F687FF9B}" type="pres">
      <dgm:prSet presAssocID="{593D0C59-1997-4BB5-A977-0D19D60CEA04}" presName="parentText" presStyleLbl="node1" presStyleIdx="2" presStyleCnt="5">
        <dgm:presLayoutVars>
          <dgm:chMax val="0"/>
          <dgm:bulletEnabled val="1"/>
        </dgm:presLayoutVars>
      </dgm:prSet>
      <dgm:spPr/>
      <dgm:t>
        <a:bodyPr/>
        <a:lstStyle/>
        <a:p>
          <a:endParaRPr lang="en-US"/>
        </a:p>
      </dgm:t>
    </dgm:pt>
    <dgm:pt modelId="{B77CCE21-415B-4736-99D1-C5DD4B65EB06}" type="pres">
      <dgm:prSet presAssocID="{593D0C59-1997-4BB5-A977-0D19D60CEA04}" presName="childText" presStyleLbl="revTx" presStyleIdx="2" presStyleCnt="5">
        <dgm:presLayoutVars>
          <dgm:bulletEnabled val="1"/>
        </dgm:presLayoutVars>
      </dgm:prSet>
      <dgm:spPr/>
      <dgm:t>
        <a:bodyPr/>
        <a:lstStyle/>
        <a:p>
          <a:endParaRPr lang="en-US"/>
        </a:p>
      </dgm:t>
    </dgm:pt>
    <dgm:pt modelId="{B64973E8-3D0E-4868-8D9D-C1B6CD2FEA91}" type="pres">
      <dgm:prSet presAssocID="{E4296731-6359-47D6-BA95-02248C767CE5}" presName="parentText" presStyleLbl="node1" presStyleIdx="3" presStyleCnt="5">
        <dgm:presLayoutVars>
          <dgm:chMax val="0"/>
          <dgm:bulletEnabled val="1"/>
        </dgm:presLayoutVars>
      </dgm:prSet>
      <dgm:spPr/>
      <dgm:t>
        <a:bodyPr/>
        <a:lstStyle/>
        <a:p>
          <a:endParaRPr lang="en-US"/>
        </a:p>
      </dgm:t>
    </dgm:pt>
    <dgm:pt modelId="{6BA81C17-27B4-42EF-A91C-10BA5448EB60}" type="pres">
      <dgm:prSet presAssocID="{E4296731-6359-47D6-BA95-02248C767CE5}" presName="childText" presStyleLbl="revTx" presStyleIdx="3" presStyleCnt="5">
        <dgm:presLayoutVars>
          <dgm:bulletEnabled val="1"/>
        </dgm:presLayoutVars>
      </dgm:prSet>
      <dgm:spPr/>
      <dgm:t>
        <a:bodyPr/>
        <a:lstStyle/>
        <a:p>
          <a:endParaRPr lang="en-US"/>
        </a:p>
      </dgm:t>
    </dgm:pt>
    <dgm:pt modelId="{D4049638-EEEF-4CB0-979C-3A705A9DF8F8}" type="pres">
      <dgm:prSet presAssocID="{3894F511-93F5-44D8-ACB4-392235126AB1}" presName="parentText" presStyleLbl="node1" presStyleIdx="4" presStyleCnt="5">
        <dgm:presLayoutVars>
          <dgm:chMax val="0"/>
          <dgm:bulletEnabled val="1"/>
        </dgm:presLayoutVars>
      </dgm:prSet>
      <dgm:spPr/>
      <dgm:t>
        <a:bodyPr/>
        <a:lstStyle/>
        <a:p>
          <a:endParaRPr lang="en-US"/>
        </a:p>
      </dgm:t>
    </dgm:pt>
    <dgm:pt modelId="{E05EF72F-5103-4C05-ABC2-39F2535CDD46}" type="pres">
      <dgm:prSet presAssocID="{3894F511-93F5-44D8-ACB4-392235126AB1}" presName="childText" presStyleLbl="revTx" presStyleIdx="4" presStyleCnt="5">
        <dgm:presLayoutVars>
          <dgm:bulletEnabled val="1"/>
        </dgm:presLayoutVars>
      </dgm:prSet>
      <dgm:spPr/>
      <dgm:t>
        <a:bodyPr/>
        <a:lstStyle/>
        <a:p>
          <a:endParaRPr lang="en-US"/>
        </a:p>
      </dgm:t>
    </dgm:pt>
  </dgm:ptLst>
  <dgm:cxnLst>
    <dgm:cxn modelId="{B109FBCD-5FF1-4089-B346-A15915239A1C}" type="presOf" srcId="{E4296731-6359-47D6-BA95-02248C767CE5}" destId="{B64973E8-3D0E-4868-8D9D-C1B6CD2FEA91}" srcOrd="0" destOrd="0" presId="urn:microsoft.com/office/officeart/2005/8/layout/vList2"/>
    <dgm:cxn modelId="{2E934A67-5827-4683-BDF9-2B31F7F73149}" srcId="{E4161041-C36D-4D93-87BD-623CD3A72312}" destId="{C272E0D7-07B2-41A1-86AC-24799BFD8FE5}" srcOrd="0" destOrd="0" parTransId="{87B73A2B-46A2-4B7F-BA20-9EB21341A8A2}" sibTransId="{842B469D-6C3F-4CA4-AD31-C1931C8873C3}"/>
    <dgm:cxn modelId="{F0CC22BD-F2FC-4DDB-8858-A092135F1FCF}" srcId="{3894F511-93F5-44D8-ACB4-392235126AB1}" destId="{CC62CD5E-BEF3-47FC-A698-06B340D7B9BF}" srcOrd="0" destOrd="0" parTransId="{465E4F64-FF7F-4ABD-987F-12E8A2D204D8}" sibTransId="{7C93030B-E583-4357-89DF-FBBF64C1AD8D}"/>
    <dgm:cxn modelId="{B3BD07B6-0ED7-4DD6-B66A-9C53A2E8420C}" type="presOf" srcId="{E4161041-C36D-4D93-87BD-623CD3A72312}" destId="{C2205049-C8EB-4E7B-AE8B-93CE4C7A0E19}" srcOrd="0" destOrd="0" presId="urn:microsoft.com/office/officeart/2005/8/layout/vList2"/>
    <dgm:cxn modelId="{D841BF34-2D14-458C-9BA0-29D914283370}" srcId="{E4296731-6359-47D6-BA95-02248C767CE5}" destId="{575E0936-2970-4E49-A157-35F9B764791B}" srcOrd="0" destOrd="0" parTransId="{3ED77A55-0617-421C-85C1-C202261578F1}" sibTransId="{AA92D2CF-3F49-4E0D-82F2-463A7F77F70B}"/>
    <dgm:cxn modelId="{09EAA67A-2384-4757-9AC2-CDCADF626710}" srcId="{28249A49-AA12-4AC4-90A1-9943BC2F848A}" destId="{E4161041-C36D-4D93-87BD-623CD3A72312}" srcOrd="1" destOrd="0" parTransId="{891A67E9-ABAC-4079-9F24-06EDCC1693C1}" sibTransId="{58DCDC98-6F4F-4851-B307-901AD2C22F9C}"/>
    <dgm:cxn modelId="{C2D6B1F4-A1E4-44FC-8B88-B0F635BA5B5D}" srcId="{E4161041-C36D-4D93-87BD-623CD3A72312}" destId="{40A5E914-C54B-4631-86B4-0EC6E7992CE6}" srcOrd="1" destOrd="0" parTransId="{2906DFB3-7316-4AFF-A629-A036514A4781}" sibTransId="{D1107A17-1758-4DBE-95E2-5D5984B1864E}"/>
    <dgm:cxn modelId="{350A2E66-D426-4ECD-8C8A-320C2C3F6212}" srcId="{3894F511-93F5-44D8-ACB4-392235126AB1}" destId="{BC77565C-92E3-4313-9CD5-7694CB6F323F}" srcOrd="1" destOrd="0" parTransId="{F45CE862-476C-482A-B0DC-B54C89987B92}" sibTransId="{7A8E0B21-14C6-4C48-9CA5-E9631D69C1FF}"/>
    <dgm:cxn modelId="{01B16247-5BD7-42D3-AEE0-B4ECC3312B2A}" type="presOf" srcId="{E8D65B0A-C539-4F46-A852-4857F7CA5FE1}" destId="{38FEA2CC-4546-4DA8-AFA0-387917D541F9}" srcOrd="0" destOrd="3" presId="urn:microsoft.com/office/officeart/2005/8/layout/vList2"/>
    <dgm:cxn modelId="{05EBC8F9-C4B5-45E3-AE0A-F782279D939A}" type="presOf" srcId="{593D0C59-1997-4BB5-A977-0D19D60CEA04}" destId="{72E6D7AF-FE7E-4EDD-A088-C070F687FF9B}" srcOrd="0" destOrd="0" presId="urn:microsoft.com/office/officeart/2005/8/layout/vList2"/>
    <dgm:cxn modelId="{29498B1F-A70C-4CCB-B951-2BDF16E1E125}" srcId="{E4161041-C36D-4D93-87BD-623CD3A72312}" destId="{E8D65B0A-C539-4F46-A852-4857F7CA5FE1}" srcOrd="3" destOrd="0" parTransId="{0AC22165-9A3E-4738-98B9-F49A39BE6FB6}" sibTransId="{BB930169-A34D-483E-B690-617FF464B8D6}"/>
    <dgm:cxn modelId="{E4693D29-CE62-4B8A-AEAF-FD27D3FFE4AF}" srcId="{28249A49-AA12-4AC4-90A1-9943BC2F848A}" destId="{E4296731-6359-47D6-BA95-02248C767CE5}" srcOrd="3" destOrd="0" parTransId="{CC99C64E-AC48-468C-97B2-7B1E1D0193EC}" sibTransId="{CCB3BDAA-FD6B-4271-B410-2FC350727639}"/>
    <dgm:cxn modelId="{7A74E80C-90DE-4F18-85C1-CFA9265A30A5}" type="presOf" srcId="{575E0936-2970-4E49-A157-35F9B764791B}" destId="{6BA81C17-27B4-42EF-A91C-10BA5448EB60}" srcOrd="0" destOrd="0" presId="urn:microsoft.com/office/officeart/2005/8/layout/vList2"/>
    <dgm:cxn modelId="{AFCF8C11-A345-4BEA-B205-1A904F007383}" type="presOf" srcId="{40A5E914-C54B-4631-86B4-0EC6E7992CE6}" destId="{38FEA2CC-4546-4DA8-AFA0-387917D541F9}" srcOrd="0" destOrd="1" presId="urn:microsoft.com/office/officeart/2005/8/layout/vList2"/>
    <dgm:cxn modelId="{6B80E231-FFC5-4FB1-A703-7BA4CBD0D68E}" type="presOf" srcId="{BC77565C-92E3-4313-9CD5-7694CB6F323F}" destId="{E05EF72F-5103-4C05-ABC2-39F2535CDD46}" srcOrd="0" destOrd="1" presId="urn:microsoft.com/office/officeart/2005/8/layout/vList2"/>
    <dgm:cxn modelId="{D000A788-0F68-47D6-9BC0-CA37659D3413}" srcId="{E4161041-C36D-4D93-87BD-623CD3A72312}" destId="{204CCDE3-0481-4E9C-8281-CA93B7CA5EF7}" srcOrd="2" destOrd="0" parTransId="{8D3C7453-910D-4908-A625-3AEF5BFB90E7}" sibTransId="{70D30FE5-318C-47C2-82B9-F45A70BF7CFD}"/>
    <dgm:cxn modelId="{EE2EA566-228C-4C72-BED9-62ECF67371DD}" srcId="{0542E573-8E22-4A6B-82C7-5D4B37FED78A}" destId="{BB7F8713-5665-48D2-AC12-41F2B1823AF9}" srcOrd="0" destOrd="0" parTransId="{1805C46D-23E3-4CF0-995B-1FEE44171A9A}" sibTransId="{E5B6B9C5-2056-4015-84DD-D04BAB626DDD}"/>
    <dgm:cxn modelId="{42ECF364-B99B-4ECD-A140-9760BED60671}" type="presOf" srcId="{CC62CD5E-BEF3-47FC-A698-06B340D7B9BF}" destId="{E05EF72F-5103-4C05-ABC2-39F2535CDD46}" srcOrd="0" destOrd="0" presId="urn:microsoft.com/office/officeart/2005/8/layout/vList2"/>
    <dgm:cxn modelId="{C748A7CF-A932-4AC9-B07C-13D9F61EACCF}" type="presOf" srcId="{0542E573-8E22-4A6B-82C7-5D4B37FED78A}" destId="{739EA3B5-4563-4C1D-B5E3-6EFEB1A01099}" srcOrd="0" destOrd="0" presId="urn:microsoft.com/office/officeart/2005/8/layout/vList2"/>
    <dgm:cxn modelId="{79559205-9ED7-4A17-91B8-A87426F96142}" type="presOf" srcId="{28249A49-AA12-4AC4-90A1-9943BC2F848A}" destId="{F9984446-6FBD-4366-BB85-9589E265F65D}" srcOrd="0" destOrd="0" presId="urn:microsoft.com/office/officeart/2005/8/layout/vList2"/>
    <dgm:cxn modelId="{B56DA6D9-0722-442C-B6C5-DFF8A48B4444}" type="presOf" srcId="{C272E0D7-07B2-41A1-86AC-24799BFD8FE5}" destId="{38FEA2CC-4546-4DA8-AFA0-387917D541F9}" srcOrd="0" destOrd="0" presId="urn:microsoft.com/office/officeart/2005/8/layout/vList2"/>
    <dgm:cxn modelId="{AE56D458-9789-4798-90BF-B52E1070448F}" srcId="{28249A49-AA12-4AC4-90A1-9943BC2F848A}" destId="{593D0C59-1997-4BB5-A977-0D19D60CEA04}" srcOrd="2" destOrd="0" parTransId="{B4D0BAEF-EAF1-4D1D-B463-3C6FB62D7310}" sibTransId="{3BC39A76-A422-484D-84C5-6CD4CD241CD2}"/>
    <dgm:cxn modelId="{269C367D-964B-4126-A1FB-7A1C5B40CA14}" type="presOf" srcId="{C795A0E7-B0D0-4251-AC70-84000CEBCF31}" destId="{B77CCE21-415B-4736-99D1-C5DD4B65EB06}" srcOrd="0" destOrd="0" presId="urn:microsoft.com/office/officeart/2005/8/layout/vList2"/>
    <dgm:cxn modelId="{ACAF874F-45E9-453B-895B-03BEE9300652}" srcId="{593D0C59-1997-4BB5-A977-0D19D60CEA04}" destId="{C795A0E7-B0D0-4251-AC70-84000CEBCF31}" srcOrd="0" destOrd="0" parTransId="{998316A1-8C86-45B3-80B9-23E83991AEC7}" sibTransId="{02A45F37-B58E-49BC-BF64-A204217A12F8}"/>
    <dgm:cxn modelId="{0A0731E7-5F3A-484F-B782-52B39AAC62BD}" srcId="{28249A49-AA12-4AC4-90A1-9943BC2F848A}" destId="{0542E573-8E22-4A6B-82C7-5D4B37FED78A}" srcOrd="0" destOrd="0" parTransId="{E5871467-50A4-4653-9670-A94780AC61EE}" sibTransId="{242B15B6-5177-437D-BA60-8EBB77DFA4D8}"/>
    <dgm:cxn modelId="{72273AB5-D3FC-481A-9F98-DC2332EE0AD3}" srcId="{28249A49-AA12-4AC4-90A1-9943BC2F848A}" destId="{3894F511-93F5-44D8-ACB4-392235126AB1}" srcOrd="4" destOrd="0" parTransId="{101F6334-E917-471F-972A-FA5B1F9B7F6E}" sibTransId="{8EB6F5AF-1C13-45CE-8B43-45D9E422875F}"/>
    <dgm:cxn modelId="{A1EB1785-73CD-4B9D-B7D9-D48C4B3D058A}" type="presOf" srcId="{204CCDE3-0481-4E9C-8281-CA93B7CA5EF7}" destId="{38FEA2CC-4546-4DA8-AFA0-387917D541F9}" srcOrd="0" destOrd="2" presId="urn:microsoft.com/office/officeart/2005/8/layout/vList2"/>
    <dgm:cxn modelId="{560B6CAA-A7FD-421D-886C-CC624221535C}" type="presOf" srcId="{BB7F8713-5665-48D2-AC12-41F2B1823AF9}" destId="{86D2750F-64B0-4F08-8FBD-6B40E6717B44}" srcOrd="0" destOrd="0" presId="urn:microsoft.com/office/officeart/2005/8/layout/vList2"/>
    <dgm:cxn modelId="{B7AC56AC-2B4A-43AD-9B71-561D8A9A496D}" type="presOf" srcId="{3894F511-93F5-44D8-ACB4-392235126AB1}" destId="{D4049638-EEEF-4CB0-979C-3A705A9DF8F8}" srcOrd="0" destOrd="0" presId="urn:microsoft.com/office/officeart/2005/8/layout/vList2"/>
    <dgm:cxn modelId="{BECB77F2-ECE6-46F1-94B8-C8A1B3E1EE95}" type="presParOf" srcId="{F9984446-6FBD-4366-BB85-9589E265F65D}" destId="{739EA3B5-4563-4C1D-B5E3-6EFEB1A01099}" srcOrd="0" destOrd="0" presId="urn:microsoft.com/office/officeart/2005/8/layout/vList2"/>
    <dgm:cxn modelId="{1C7D3337-DA35-4643-BD90-DDF288B66BD8}" type="presParOf" srcId="{F9984446-6FBD-4366-BB85-9589E265F65D}" destId="{86D2750F-64B0-4F08-8FBD-6B40E6717B44}" srcOrd="1" destOrd="0" presId="urn:microsoft.com/office/officeart/2005/8/layout/vList2"/>
    <dgm:cxn modelId="{4D6A3343-5712-4309-BECD-A205B30D498D}" type="presParOf" srcId="{F9984446-6FBD-4366-BB85-9589E265F65D}" destId="{C2205049-C8EB-4E7B-AE8B-93CE4C7A0E19}" srcOrd="2" destOrd="0" presId="urn:microsoft.com/office/officeart/2005/8/layout/vList2"/>
    <dgm:cxn modelId="{547DB3C9-3B36-454C-B300-48978C9CC754}" type="presParOf" srcId="{F9984446-6FBD-4366-BB85-9589E265F65D}" destId="{38FEA2CC-4546-4DA8-AFA0-387917D541F9}" srcOrd="3" destOrd="0" presId="urn:microsoft.com/office/officeart/2005/8/layout/vList2"/>
    <dgm:cxn modelId="{7AD04B27-5CA6-4B94-B4D4-8E017642983F}" type="presParOf" srcId="{F9984446-6FBD-4366-BB85-9589E265F65D}" destId="{72E6D7AF-FE7E-4EDD-A088-C070F687FF9B}" srcOrd="4" destOrd="0" presId="urn:microsoft.com/office/officeart/2005/8/layout/vList2"/>
    <dgm:cxn modelId="{E3542DA3-2BE6-4BDB-A0D1-5100B32BAEF1}" type="presParOf" srcId="{F9984446-6FBD-4366-BB85-9589E265F65D}" destId="{B77CCE21-415B-4736-99D1-C5DD4B65EB06}" srcOrd="5" destOrd="0" presId="urn:microsoft.com/office/officeart/2005/8/layout/vList2"/>
    <dgm:cxn modelId="{1455FDE1-29B9-4B98-A7C5-F9D7037DD484}" type="presParOf" srcId="{F9984446-6FBD-4366-BB85-9589E265F65D}" destId="{B64973E8-3D0E-4868-8D9D-C1B6CD2FEA91}" srcOrd="6" destOrd="0" presId="urn:microsoft.com/office/officeart/2005/8/layout/vList2"/>
    <dgm:cxn modelId="{F2A5FC9B-9040-41FC-BB04-5BDE67FE4DA6}" type="presParOf" srcId="{F9984446-6FBD-4366-BB85-9589E265F65D}" destId="{6BA81C17-27B4-42EF-A91C-10BA5448EB60}" srcOrd="7" destOrd="0" presId="urn:microsoft.com/office/officeart/2005/8/layout/vList2"/>
    <dgm:cxn modelId="{B62A2C94-48AE-4A37-BEFD-A07B9DC7B131}" type="presParOf" srcId="{F9984446-6FBD-4366-BB85-9589E265F65D}" destId="{D4049638-EEEF-4CB0-979C-3A705A9DF8F8}" srcOrd="8" destOrd="0" presId="urn:microsoft.com/office/officeart/2005/8/layout/vList2"/>
    <dgm:cxn modelId="{464EEDA9-76CD-425D-B1B3-C2856518B25F}" type="presParOf" srcId="{F9984446-6FBD-4366-BB85-9589E265F65D}" destId="{E05EF72F-5103-4C05-ABC2-39F2535CDD46}"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5175E4-AFB6-485C-A897-6EAA44385EEE}" type="doc">
      <dgm:prSet loTypeId="urn:microsoft.com/office/officeart/2005/8/layout/gear1" loCatId="relationship" qsTypeId="urn:microsoft.com/office/officeart/2005/8/quickstyle/simple1" qsCatId="simple" csTypeId="urn:microsoft.com/office/officeart/2005/8/colors/colorful3" csCatId="colorful" phldr="1"/>
      <dgm:spPr/>
    </dgm:pt>
    <dgm:pt modelId="{E954C870-F173-491A-967C-2CA298880407}">
      <dgm:prSet phldrT="[Text]"/>
      <dgm:spPr/>
      <dgm:t>
        <a:bodyPr/>
        <a:lstStyle/>
        <a:p>
          <a:r>
            <a:rPr lang="en-US" b="1" dirty="0" smtClean="0">
              <a:solidFill>
                <a:schemeClr val="bg1"/>
              </a:solidFill>
            </a:rPr>
            <a:t>Lists 12 illustrative activities</a:t>
          </a:r>
          <a:endParaRPr lang="en-US" b="1" dirty="0">
            <a:solidFill>
              <a:schemeClr val="bg1"/>
            </a:solidFill>
          </a:endParaRPr>
        </a:p>
      </dgm:t>
    </dgm:pt>
    <dgm:pt modelId="{DF5E6AF4-5545-40BE-BC2F-1D41D8C26ACA}" type="parTrans" cxnId="{BDE3BD1F-EAD4-4CA8-8303-6B37A77026A1}">
      <dgm:prSet/>
      <dgm:spPr/>
      <dgm:t>
        <a:bodyPr/>
        <a:lstStyle/>
        <a:p>
          <a:endParaRPr lang="en-US"/>
        </a:p>
      </dgm:t>
    </dgm:pt>
    <dgm:pt modelId="{99E02CB3-6782-4105-8030-2AAAB37F1710}" type="sibTrans" cxnId="{BDE3BD1F-EAD4-4CA8-8303-6B37A77026A1}">
      <dgm:prSet/>
      <dgm:spPr/>
      <dgm:t>
        <a:bodyPr/>
        <a:lstStyle/>
        <a:p>
          <a:endParaRPr lang="en-US"/>
        </a:p>
      </dgm:t>
    </dgm:pt>
    <dgm:pt modelId="{B1588429-5470-4DCF-800C-895108AE18A1}">
      <dgm:prSet phldrT="[Text]"/>
      <dgm:spPr/>
      <dgm:t>
        <a:bodyPr/>
        <a:lstStyle/>
        <a:p>
          <a:r>
            <a:rPr lang="en-US" b="1" dirty="0" smtClean="0">
              <a:solidFill>
                <a:schemeClr val="tx1"/>
              </a:solidFill>
            </a:rPr>
            <a:t>Activities of statewide significance</a:t>
          </a:r>
          <a:endParaRPr lang="en-US" b="1" dirty="0">
            <a:solidFill>
              <a:schemeClr val="tx1"/>
            </a:solidFill>
          </a:endParaRPr>
        </a:p>
      </dgm:t>
    </dgm:pt>
    <dgm:pt modelId="{3169FA16-B0B6-4052-A674-0A0523145C4E}" type="parTrans" cxnId="{00B983BB-59AE-40C5-93D3-75D6649CD02B}">
      <dgm:prSet/>
      <dgm:spPr/>
      <dgm:t>
        <a:bodyPr/>
        <a:lstStyle/>
        <a:p>
          <a:endParaRPr lang="en-US"/>
        </a:p>
      </dgm:t>
    </dgm:pt>
    <dgm:pt modelId="{990226D3-2842-40CD-BF74-EE7200C25BE2}" type="sibTrans" cxnId="{00B983BB-59AE-40C5-93D3-75D6649CD02B}">
      <dgm:prSet/>
      <dgm:spPr/>
      <dgm:t>
        <a:bodyPr/>
        <a:lstStyle/>
        <a:p>
          <a:endParaRPr lang="en-US"/>
        </a:p>
      </dgm:t>
    </dgm:pt>
    <dgm:pt modelId="{5D206789-C742-4732-B748-2B4EE52A05CB}">
      <dgm:prSet phldrT="[Text]"/>
      <dgm:spPr/>
      <dgm:t>
        <a:bodyPr/>
        <a:lstStyle/>
        <a:p>
          <a:r>
            <a:rPr lang="en-US" b="1" dirty="0" smtClean="0">
              <a:solidFill>
                <a:schemeClr val="tx1"/>
              </a:solidFill>
            </a:rPr>
            <a:t>Collaboration to reduce duplication efforts</a:t>
          </a:r>
          <a:endParaRPr lang="en-US" b="1" dirty="0">
            <a:solidFill>
              <a:schemeClr val="tx1"/>
            </a:solidFill>
          </a:endParaRPr>
        </a:p>
      </dgm:t>
    </dgm:pt>
    <dgm:pt modelId="{E51F2F1A-C3CF-4EB6-8FF4-03F777FB8F99}" type="parTrans" cxnId="{ACA7FA1F-F0EE-4616-835F-499DF8576622}">
      <dgm:prSet/>
      <dgm:spPr/>
      <dgm:t>
        <a:bodyPr/>
        <a:lstStyle/>
        <a:p>
          <a:endParaRPr lang="en-US"/>
        </a:p>
      </dgm:t>
    </dgm:pt>
    <dgm:pt modelId="{73F8CF1B-F3B4-4316-9F37-D974BAD23267}" type="sibTrans" cxnId="{ACA7FA1F-F0EE-4616-835F-499DF8576622}">
      <dgm:prSet/>
      <dgm:spPr/>
      <dgm:t>
        <a:bodyPr/>
        <a:lstStyle/>
        <a:p>
          <a:endParaRPr lang="en-US"/>
        </a:p>
      </dgm:t>
    </dgm:pt>
    <dgm:pt modelId="{9D585552-9BC8-4878-8F3C-4F4EA92EEA3C}" type="pres">
      <dgm:prSet presAssocID="{F85175E4-AFB6-485C-A897-6EAA44385EEE}" presName="composite" presStyleCnt="0">
        <dgm:presLayoutVars>
          <dgm:chMax val="3"/>
          <dgm:animLvl val="lvl"/>
          <dgm:resizeHandles val="exact"/>
        </dgm:presLayoutVars>
      </dgm:prSet>
      <dgm:spPr/>
    </dgm:pt>
    <dgm:pt modelId="{2F133C14-656F-44A2-86A1-1291DE7D9174}" type="pres">
      <dgm:prSet presAssocID="{E954C870-F173-491A-967C-2CA298880407}" presName="gear1" presStyleLbl="node1" presStyleIdx="0" presStyleCnt="3">
        <dgm:presLayoutVars>
          <dgm:chMax val="1"/>
          <dgm:bulletEnabled val="1"/>
        </dgm:presLayoutVars>
      </dgm:prSet>
      <dgm:spPr/>
      <dgm:t>
        <a:bodyPr/>
        <a:lstStyle/>
        <a:p>
          <a:endParaRPr lang="en-US"/>
        </a:p>
      </dgm:t>
    </dgm:pt>
    <dgm:pt modelId="{0D876706-B7BA-4BAF-914D-8226A3D31DB7}" type="pres">
      <dgm:prSet presAssocID="{E954C870-F173-491A-967C-2CA298880407}" presName="gear1srcNode" presStyleLbl="node1" presStyleIdx="0" presStyleCnt="3"/>
      <dgm:spPr/>
      <dgm:t>
        <a:bodyPr/>
        <a:lstStyle/>
        <a:p>
          <a:endParaRPr lang="en-US"/>
        </a:p>
      </dgm:t>
    </dgm:pt>
    <dgm:pt modelId="{85A1773C-4FB3-498E-BACB-1079F802FD1F}" type="pres">
      <dgm:prSet presAssocID="{E954C870-F173-491A-967C-2CA298880407}" presName="gear1dstNode" presStyleLbl="node1" presStyleIdx="0" presStyleCnt="3"/>
      <dgm:spPr/>
      <dgm:t>
        <a:bodyPr/>
        <a:lstStyle/>
        <a:p>
          <a:endParaRPr lang="en-US"/>
        </a:p>
      </dgm:t>
    </dgm:pt>
    <dgm:pt modelId="{635E8125-48B7-4E58-B982-35C9AA8DCE58}" type="pres">
      <dgm:prSet presAssocID="{B1588429-5470-4DCF-800C-895108AE18A1}" presName="gear2" presStyleLbl="node1" presStyleIdx="1" presStyleCnt="3">
        <dgm:presLayoutVars>
          <dgm:chMax val="1"/>
          <dgm:bulletEnabled val="1"/>
        </dgm:presLayoutVars>
      </dgm:prSet>
      <dgm:spPr/>
      <dgm:t>
        <a:bodyPr/>
        <a:lstStyle/>
        <a:p>
          <a:endParaRPr lang="en-US"/>
        </a:p>
      </dgm:t>
    </dgm:pt>
    <dgm:pt modelId="{F359E99B-72D4-4819-8463-B4EB96F52FED}" type="pres">
      <dgm:prSet presAssocID="{B1588429-5470-4DCF-800C-895108AE18A1}" presName="gear2srcNode" presStyleLbl="node1" presStyleIdx="1" presStyleCnt="3"/>
      <dgm:spPr/>
      <dgm:t>
        <a:bodyPr/>
        <a:lstStyle/>
        <a:p>
          <a:endParaRPr lang="en-US"/>
        </a:p>
      </dgm:t>
    </dgm:pt>
    <dgm:pt modelId="{08026738-E293-4139-A1E2-DC9912AE42D3}" type="pres">
      <dgm:prSet presAssocID="{B1588429-5470-4DCF-800C-895108AE18A1}" presName="gear2dstNode" presStyleLbl="node1" presStyleIdx="1" presStyleCnt="3"/>
      <dgm:spPr/>
      <dgm:t>
        <a:bodyPr/>
        <a:lstStyle/>
        <a:p>
          <a:endParaRPr lang="en-US"/>
        </a:p>
      </dgm:t>
    </dgm:pt>
    <dgm:pt modelId="{F23AA383-D7D0-4ACE-9313-F9D011B813CC}" type="pres">
      <dgm:prSet presAssocID="{5D206789-C742-4732-B748-2B4EE52A05CB}" presName="gear3" presStyleLbl="node1" presStyleIdx="2" presStyleCnt="3" custLinFactNeighborX="-750" custLinFactNeighborY="1500"/>
      <dgm:spPr/>
      <dgm:t>
        <a:bodyPr/>
        <a:lstStyle/>
        <a:p>
          <a:endParaRPr lang="en-US"/>
        </a:p>
      </dgm:t>
    </dgm:pt>
    <dgm:pt modelId="{24FF432C-7468-47EE-9A09-77D149EE8B90}" type="pres">
      <dgm:prSet presAssocID="{5D206789-C742-4732-B748-2B4EE52A05CB}" presName="gear3tx" presStyleLbl="node1" presStyleIdx="2" presStyleCnt="3">
        <dgm:presLayoutVars>
          <dgm:chMax val="1"/>
          <dgm:bulletEnabled val="1"/>
        </dgm:presLayoutVars>
      </dgm:prSet>
      <dgm:spPr/>
      <dgm:t>
        <a:bodyPr/>
        <a:lstStyle/>
        <a:p>
          <a:endParaRPr lang="en-US"/>
        </a:p>
      </dgm:t>
    </dgm:pt>
    <dgm:pt modelId="{BF887F41-1345-4417-8B42-E3945B16F0DD}" type="pres">
      <dgm:prSet presAssocID="{5D206789-C742-4732-B748-2B4EE52A05CB}" presName="gear3srcNode" presStyleLbl="node1" presStyleIdx="2" presStyleCnt="3"/>
      <dgm:spPr/>
      <dgm:t>
        <a:bodyPr/>
        <a:lstStyle/>
        <a:p>
          <a:endParaRPr lang="en-US"/>
        </a:p>
      </dgm:t>
    </dgm:pt>
    <dgm:pt modelId="{B25CC974-0606-4E29-A5E7-EB8E41975194}" type="pres">
      <dgm:prSet presAssocID="{5D206789-C742-4732-B748-2B4EE52A05CB}" presName="gear3dstNode" presStyleLbl="node1" presStyleIdx="2" presStyleCnt="3"/>
      <dgm:spPr/>
      <dgm:t>
        <a:bodyPr/>
        <a:lstStyle/>
        <a:p>
          <a:endParaRPr lang="en-US"/>
        </a:p>
      </dgm:t>
    </dgm:pt>
    <dgm:pt modelId="{A5212D0C-4FA9-4B1E-AA09-71A95C5119BD}" type="pres">
      <dgm:prSet presAssocID="{99E02CB3-6782-4105-8030-2AAAB37F1710}" presName="connector1" presStyleLbl="sibTrans2D1" presStyleIdx="0" presStyleCnt="3"/>
      <dgm:spPr/>
      <dgm:t>
        <a:bodyPr/>
        <a:lstStyle/>
        <a:p>
          <a:endParaRPr lang="en-US"/>
        </a:p>
      </dgm:t>
    </dgm:pt>
    <dgm:pt modelId="{B0355E29-4575-4771-820D-EE865F5292E3}" type="pres">
      <dgm:prSet presAssocID="{990226D3-2842-40CD-BF74-EE7200C25BE2}" presName="connector2" presStyleLbl="sibTrans2D1" presStyleIdx="1" presStyleCnt="3"/>
      <dgm:spPr/>
      <dgm:t>
        <a:bodyPr/>
        <a:lstStyle/>
        <a:p>
          <a:endParaRPr lang="en-US"/>
        </a:p>
      </dgm:t>
    </dgm:pt>
    <dgm:pt modelId="{25D3AEFD-9217-4B84-879F-1F7CD38F27F9}" type="pres">
      <dgm:prSet presAssocID="{73F8CF1B-F3B4-4316-9F37-D974BAD23267}" presName="connector3" presStyleLbl="sibTrans2D1" presStyleIdx="2" presStyleCnt="3"/>
      <dgm:spPr/>
      <dgm:t>
        <a:bodyPr/>
        <a:lstStyle/>
        <a:p>
          <a:endParaRPr lang="en-US"/>
        </a:p>
      </dgm:t>
    </dgm:pt>
  </dgm:ptLst>
  <dgm:cxnLst>
    <dgm:cxn modelId="{1BA675D8-DC51-4D5A-B1B6-2AF3FF035827}" type="presOf" srcId="{5D206789-C742-4732-B748-2B4EE52A05CB}" destId="{F23AA383-D7D0-4ACE-9313-F9D011B813CC}" srcOrd="0" destOrd="0" presId="urn:microsoft.com/office/officeart/2005/8/layout/gear1"/>
    <dgm:cxn modelId="{7B0D6ACA-9479-4EEA-9ED2-708F7A0F76DB}" type="presOf" srcId="{E954C870-F173-491A-967C-2CA298880407}" destId="{85A1773C-4FB3-498E-BACB-1079F802FD1F}" srcOrd="2" destOrd="0" presId="urn:microsoft.com/office/officeart/2005/8/layout/gear1"/>
    <dgm:cxn modelId="{8C9D6CF0-B9E9-4B49-8EE2-74EFB4A6F016}" type="presOf" srcId="{B1588429-5470-4DCF-800C-895108AE18A1}" destId="{635E8125-48B7-4E58-B982-35C9AA8DCE58}" srcOrd="0" destOrd="0" presId="urn:microsoft.com/office/officeart/2005/8/layout/gear1"/>
    <dgm:cxn modelId="{BE0D6730-716E-470C-99A3-B7A259905B7E}" type="presOf" srcId="{990226D3-2842-40CD-BF74-EE7200C25BE2}" destId="{B0355E29-4575-4771-820D-EE865F5292E3}" srcOrd="0" destOrd="0" presId="urn:microsoft.com/office/officeart/2005/8/layout/gear1"/>
    <dgm:cxn modelId="{0163D128-4599-44A6-9FCC-E9C90C1877C1}" type="presOf" srcId="{B1588429-5470-4DCF-800C-895108AE18A1}" destId="{F359E99B-72D4-4819-8463-B4EB96F52FED}" srcOrd="1" destOrd="0" presId="urn:microsoft.com/office/officeart/2005/8/layout/gear1"/>
    <dgm:cxn modelId="{5E795417-1F8B-49F5-835A-5BF83DC82322}" type="presOf" srcId="{E954C870-F173-491A-967C-2CA298880407}" destId="{0D876706-B7BA-4BAF-914D-8226A3D31DB7}" srcOrd="1" destOrd="0" presId="urn:microsoft.com/office/officeart/2005/8/layout/gear1"/>
    <dgm:cxn modelId="{93549959-C8C6-4E9A-B8DD-49FE23F00D49}" type="presOf" srcId="{E954C870-F173-491A-967C-2CA298880407}" destId="{2F133C14-656F-44A2-86A1-1291DE7D9174}" srcOrd="0" destOrd="0" presId="urn:microsoft.com/office/officeart/2005/8/layout/gear1"/>
    <dgm:cxn modelId="{00B983BB-59AE-40C5-93D3-75D6649CD02B}" srcId="{F85175E4-AFB6-485C-A897-6EAA44385EEE}" destId="{B1588429-5470-4DCF-800C-895108AE18A1}" srcOrd="1" destOrd="0" parTransId="{3169FA16-B0B6-4052-A674-0A0523145C4E}" sibTransId="{990226D3-2842-40CD-BF74-EE7200C25BE2}"/>
    <dgm:cxn modelId="{A9E96B8D-A82F-44C5-9E61-BAF3CABC453A}" type="presOf" srcId="{5D206789-C742-4732-B748-2B4EE52A05CB}" destId="{BF887F41-1345-4417-8B42-E3945B16F0DD}" srcOrd="2" destOrd="0" presId="urn:microsoft.com/office/officeart/2005/8/layout/gear1"/>
    <dgm:cxn modelId="{48B78608-8912-4305-9527-B06EEA47C73D}" type="presOf" srcId="{5D206789-C742-4732-B748-2B4EE52A05CB}" destId="{B25CC974-0606-4E29-A5E7-EB8E41975194}" srcOrd="3" destOrd="0" presId="urn:microsoft.com/office/officeart/2005/8/layout/gear1"/>
    <dgm:cxn modelId="{0F137380-0FE6-4F59-A749-A28F69B6F75A}" type="presOf" srcId="{B1588429-5470-4DCF-800C-895108AE18A1}" destId="{08026738-E293-4139-A1E2-DC9912AE42D3}" srcOrd="2" destOrd="0" presId="urn:microsoft.com/office/officeart/2005/8/layout/gear1"/>
    <dgm:cxn modelId="{ACA7FA1F-F0EE-4616-835F-499DF8576622}" srcId="{F85175E4-AFB6-485C-A897-6EAA44385EEE}" destId="{5D206789-C742-4732-B748-2B4EE52A05CB}" srcOrd="2" destOrd="0" parTransId="{E51F2F1A-C3CF-4EB6-8FF4-03F777FB8F99}" sibTransId="{73F8CF1B-F3B4-4316-9F37-D974BAD23267}"/>
    <dgm:cxn modelId="{6ABF8FE1-6E43-4B0A-9E78-85756D683E37}" type="presOf" srcId="{F85175E4-AFB6-485C-A897-6EAA44385EEE}" destId="{9D585552-9BC8-4878-8F3C-4F4EA92EEA3C}" srcOrd="0" destOrd="0" presId="urn:microsoft.com/office/officeart/2005/8/layout/gear1"/>
    <dgm:cxn modelId="{4B082E81-7DE0-48A0-AF1B-EE81D651DA97}" type="presOf" srcId="{5D206789-C742-4732-B748-2B4EE52A05CB}" destId="{24FF432C-7468-47EE-9A09-77D149EE8B90}" srcOrd="1" destOrd="0" presId="urn:microsoft.com/office/officeart/2005/8/layout/gear1"/>
    <dgm:cxn modelId="{0792F752-4B32-4477-95C5-9B527E7DCB55}" type="presOf" srcId="{99E02CB3-6782-4105-8030-2AAAB37F1710}" destId="{A5212D0C-4FA9-4B1E-AA09-71A95C5119BD}" srcOrd="0" destOrd="0" presId="urn:microsoft.com/office/officeart/2005/8/layout/gear1"/>
    <dgm:cxn modelId="{73FFD6BD-DFE6-4F5F-BC1C-E922CABE64BD}" type="presOf" srcId="{73F8CF1B-F3B4-4316-9F37-D974BAD23267}" destId="{25D3AEFD-9217-4B84-879F-1F7CD38F27F9}" srcOrd="0" destOrd="0" presId="urn:microsoft.com/office/officeart/2005/8/layout/gear1"/>
    <dgm:cxn modelId="{BDE3BD1F-EAD4-4CA8-8303-6B37A77026A1}" srcId="{F85175E4-AFB6-485C-A897-6EAA44385EEE}" destId="{E954C870-F173-491A-967C-2CA298880407}" srcOrd="0" destOrd="0" parTransId="{DF5E6AF4-5545-40BE-BC2F-1D41D8C26ACA}" sibTransId="{99E02CB3-6782-4105-8030-2AAAB37F1710}"/>
    <dgm:cxn modelId="{764BC130-3CF6-4B37-9944-4D913D39EB5C}" type="presParOf" srcId="{9D585552-9BC8-4878-8F3C-4F4EA92EEA3C}" destId="{2F133C14-656F-44A2-86A1-1291DE7D9174}" srcOrd="0" destOrd="0" presId="urn:microsoft.com/office/officeart/2005/8/layout/gear1"/>
    <dgm:cxn modelId="{5F80D999-8607-4E64-841D-0FDB8FF54BA7}" type="presParOf" srcId="{9D585552-9BC8-4878-8F3C-4F4EA92EEA3C}" destId="{0D876706-B7BA-4BAF-914D-8226A3D31DB7}" srcOrd="1" destOrd="0" presId="urn:microsoft.com/office/officeart/2005/8/layout/gear1"/>
    <dgm:cxn modelId="{BF3B8D8E-C00E-4542-B975-A67F7583200C}" type="presParOf" srcId="{9D585552-9BC8-4878-8F3C-4F4EA92EEA3C}" destId="{85A1773C-4FB3-498E-BACB-1079F802FD1F}" srcOrd="2" destOrd="0" presId="urn:microsoft.com/office/officeart/2005/8/layout/gear1"/>
    <dgm:cxn modelId="{8ABF9D51-0BE1-4504-BB47-815C187E6FF5}" type="presParOf" srcId="{9D585552-9BC8-4878-8F3C-4F4EA92EEA3C}" destId="{635E8125-48B7-4E58-B982-35C9AA8DCE58}" srcOrd="3" destOrd="0" presId="urn:microsoft.com/office/officeart/2005/8/layout/gear1"/>
    <dgm:cxn modelId="{19B5ADDF-5325-48CF-ACD5-B2ED5F947AD4}" type="presParOf" srcId="{9D585552-9BC8-4878-8F3C-4F4EA92EEA3C}" destId="{F359E99B-72D4-4819-8463-B4EB96F52FED}" srcOrd="4" destOrd="0" presId="urn:microsoft.com/office/officeart/2005/8/layout/gear1"/>
    <dgm:cxn modelId="{D30921AB-6AB9-4798-861B-62581AD0121D}" type="presParOf" srcId="{9D585552-9BC8-4878-8F3C-4F4EA92EEA3C}" destId="{08026738-E293-4139-A1E2-DC9912AE42D3}" srcOrd="5" destOrd="0" presId="urn:microsoft.com/office/officeart/2005/8/layout/gear1"/>
    <dgm:cxn modelId="{1950F083-9544-453A-AEF3-A64EDFE80256}" type="presParOf" srcId="{9D585552-9BC8-4878-8F3C-4F4EA92EEA3C}" destId="{F23AA383-D7D0-4ACE-9313-F9D011B813CC}" srcOrd="6" destOrd="0" presId="urn:microsoft.com/office/officeart/2005/8/layout/gear1"/>
    <dgm:cxn modelId="{A6640725-2BD1-4A7D-A8FC-CEDE2097B3DD}" type="presParOf" srcId="{9D585552-9BC8-4878-8F3C-4F4EA92EEA3C}" destId="{24FF432C-7468-47EE-9A09-77D149EE8B90}" srcOrd="7" destOrd="0" presId="urn:microsoft.com/office/officeart/2005/8/layout/gear1"/>
    <dgm:cxn modelId="{CEA4C615-9628-4C67-92FF-27BE62CEB9FB}" type="presParOf" srcId="{9D585552-9BC8-4878-8F3C-4F4EA92EEA3C}" destId="{BF887F41-1345-4417-8B42-E3945B16F0DD}" srcOrd="8" destOrd="0" presId="urn:microsoft.com/office/officeart/2005/8/layout/gear1"/>
    <dgm:cxn modelId="{2DDFF2A8-2136-4612-838F-ED018A52B152}" type="presParOf" srcId="{9D585552-9BC8-4878-8F3C-4F4EA92EEA3C}" destId="{B25CC974-0606-4E29-A5E7-EB8E41975194}" srcOrd="9" destOrd="0" presId="urn:microsoft.com/office/officeart/2005/8/layout/gear1"/>
    <dgm:cxn modelId="{DFC91B03-7BF5-4E02-A197-8AD2D7109007}" type="presParOf" srcId="{9D585552-9BC8-4878-8F3C-4F4EA92EEA3C}" destId="{A5212D0C-4FA9-4B1E-AA09-71A95C5119BD}" srcOrd="10" destOrd="0" presId="urn:microsoft.com/office/officeart/2005/8/layout/gear1"/>
    <dgm:cxn modelId="{EB9D0E95-4F7F-4A78-B7D5-48BB25BCCD03}" type="presParOf" srcId="{9D585552-9BC8-4878-8F3C-4F4EA92EEA3C}" destId="{B0355E29-4575-4771-820D-EE865F5292E3}" srcOrd="11" destOrd="0" presId="urn:microsoft.com/office/officeart/2005/8/layout/gear1"/>
    <dgm:cxn modelId="{1905F0C8-5366-4D88-8F59-92D31FEAED59}" type="presParOf" srcId="{9D585552-9BC8-4878-8F3C-4F4EA92EEA3C}" destId="{25D3AEFD-9217-4B84-879F-1F7CD38F27F9}"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0C6218-03A2-4B1F-9B75-BE9B8C3674DF}"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en-US"/>
        </a:p>
      </dgm:t>
    </dgm:pt>
    <dgm:pt modelId="{0BAD396B-21D3-4DCE-A19E-3B7B25FE8DE0}">
      <dgm:prSet phldrT="[Text]"/>
      <dgm:spPr>
        <a:xfrm>
          <a:off x="2846058" y="2455"/>
          <a:ext cx="2308882" cy="1154441"/>
        </a:xfrm>
        <a:prstGeom prst="roundRect">
          <a:avLst/>
        </a:prstGeom>
      </dgm:spPr>
      <dgm:t>
        <a:bodyPr/>
        <a:lstStyle/>
        <a:p>
          <a:r>
            <a:rPr lang="en-US" smtClean="0">
              <a:latin typeface="Arial"/>
              <a:ea typeface="+mn-ea"/>
              <a:cs typeface="+mn-cs"/>
            </a:rPr>
            <a:t>Alignment to State Plan</a:t>
          </a:r>
          <a:endParaRPr lang="en-US" dirty="0">
            <a:latin typeface="Arial"/>
            <a:ea typeface="+mn-ea"/>
            <a:cs typeface="+mn-cs"/>
          </a:endParaRPr>
        </a:p>
      </dgm:t>
    </dgm:pt>
    <dgm:pt modelId="{3E411F6C-2694-4A7D-9AA5-E017C642DFA5}" type="parTrans" cxnId="{C12BD018-43A7-47D6-BDBC-CBD965D93F97}">
      <dgm:prSet/>
      <dgm:spPr/>
      <dgm:t>
        <a:bodyPr/>
        <a:lstStyle/>
        <a:p>
          <a:endParaRPr lang="en-US"/>
        </a:p>
      </dgm:t>
    </dgm:pt>
    <dgm:pt modelId="{81A71E4C-7EF2-4A71-8ED1-111AEAAABEEA}" type="sibTrans" cxnId="{C12BD018-43A7-47D6-BDBC-CBD965D93F97}">
      <dgm:prSet/>
      <dgm:spPr>
        <a:xfrm>
          <a:off x="1541677" y="-28781"/>
          <a:ext cx="4917645" cy="4917645"/>
        </a:xfrm>
        <a:prstGeom prst="circularArrow">
          <a:avLst>
            <a:gd name="adj1" fmla="val 5544"/>
            <a:gd name="adj2" fmla="val 330680"/>
            <a:gd name="adj3" fmla="val 13769751"/>
            <a:gd name="adj4" fmla="val 17389723"/>
            <a:gd name="adj5" fmla="val 5757"/>
          </a:avLst>
        </a:prstGeom>
      </dgm:spPr>
      <dgm:t>
        <a:bodyPr/>
        <a:lstStyle/>
        <a:p>
          <a:endParaRPr lang="en-US"/>
        </a:p>
      </dgm:t>
    </dgm:pt>
    <dgm:pt modelId="{0CF4AA50-5B3B-4DC2-B77A-7084E932EDCA}">
      <dgm:prSet phldrT="[Text]"/>
      <dgm:spPr>
        <a:xfrm>
          <a:off x="4840497" y="1451500"/>
          <a:ext cx="2308882" cy="1154441"/>
        </a:xfrm>
        <a:prstGeom prst="roundRect">
          <a:avLst/>
        </a:prstGeom>
      </dgm:spPr>
      <dgm:t>
        <a:bodyPr/>
        <a:lstStyle/>
        <a:p>
          <a:r>
            <a:rPr lang="en-US" smtClean="0">
              <a:latin typeface="Arial"/>
              <a:ea typeface="+mn-ea"/>
              <a:cs typeface="+mn-cs"/>
            </a:rPr>
            <a:t>Development of Career Pathways</a:t>
          </a:r>
          <a:endParaRPr lang="en-US" dirty="0">
            <a:latin typeface="Arial"/>
            <a:ea typeface="+mn-ea"/>
            <a:cs typeface="+mn-cs"/>
          </a:endParaRPr>
        </a:p>
      </dgm:t>
    </dgm:pt>
    <dgm:pt modelId="{C1A07DF3-802D-4C7C-91CF-E1608FA44FFD}" type="parTrans" cxnId="{B106E960-994F-4959-8C5D-D3419B091363}">
      <dgm:prSet/>
      <dgm:spPr/>
      <dgm:t>
        <a:bodyPr/>
        <a:lstStyle/>
        <a:p>
          <a:endParaRPr lang="en-US"/>
        </a:p>
      </dgm:t>
    </dgm:pt>
    <dgm:pt modelId="{5294B9A4-E8F3-4318-AB92-3B68996B358D}" type="sibTrans" cxnId="{B106E960-994F-4959-8C5D-D3419B091363}">
      <dgm:prSet/>
      <dgm:spPr/>
      <dgm:t>
        <a:bodyPr/>
        <a:lstStyle/>
        <a:p>
          <a:endParaRPr lang="en-US"/>
        </a:p>
      </dgm:t>
    </dgm:pt>
    <dgm:pt modelId="{037C206E-2AAD-455A-B3A3-53830A6FA9FE}">
      <dgm:prSet phldrT="[Text]"/>
      <dgm:spPr>
        <a:xfrm>
          <a:off x="4078689" y="3796103"/>
          <a:ext cx="2308882" cy="1154441"/>
        </a:xfrm>
        <a:prstGeom prst="roundRect">
          <a:avLst/>
        </a:prstGeom>
      </dgm:spPr>
      <dgm:t>
        <a:bodyPr/>
        <a:lstStyle/>
        <a:p>
          <a:r>
            <a:rPr lang="en-US" smtClean="0">
              <a:latin typeface="Arial"/>
              <a:ea typeface="+mn-ea"/>
              <a:cs typeface="+mn-cs"/>
            </a:rPr>
            <a:t>High Quality PD programs to Improve Instruction</a:t>
          </a:r>
          <a:endParaRPr lang="en-US" dirty="0">
            <a:latin typeface="Arial"/>
            <a:ea typeface="+mn-ea"/>
            <a:cs typeface="+mn-cs"/>
          </a:endParaRPr>
        </a:p>
      </dgm:t>
    </dgm:pt>
    <dgm:pt modelId="{7008CDE2-9820-46D9-8070-E88DDE65CC13}" type="parTrans" cxnId="{DE83AC1E-1210-4FCE-A007-B976136B4892}">
      <dgm:prSet/>
      <dgm:spPr/>
      <dgm:t>
        <a:bodyPr/>
        <a:lstStyle/>
        <a:p>
          <a:endParaRPr lang="en-US"/>
        </a:p>
      </dgm:t>
    </dgm:pt>
    <dgm:pt modelId="{F0B00B8F-B7DB-4E4A-B7CB-B4F4E6DB5F24}" type="sibTrans" cxnId="{DE83AC1E-1210-4FCE-A007-B976136B4892}">
      <dgm:prSet/>
      <dgm:spPr/>
      <dgm:t>
        <a:bodyPr/>
        <a:lstStyle/>
        <a:p>
          <a:endParaRPr lang="en-US"/>
        </a:p>
      </dgm:t>
    </dgm:pt>
    <dgm:pt modelId="{8717A6C5-8A1C-41B8-8019-865AAC36A10F}">
      <dgm:prSet phldrT="[Text]"/>
      <dgm:spPr>
        <a:xfrm>
          <a:off x="1613427" y="3796103"/>
          <a:ext cx="2308882" cy="1154441"/>
        </a:xfrm>
        <a:prstGeom prst="roundRect">
          <a:avLst/>
        </a:prstGeom>
      </dgm:spPr>
      <dgm:t>
        <a:bodyPr/>
        <a:lstStyle/>
        <a:p>
          <a:r>
            <a:rPr lang="en-US" smtClean="0">
              <a:latin typeface="Arial"/>
              <a:ea typeface="+mn-ea"/>
              <a:cs typeface="+mn-cs"/>
            </a:rPr>
            <a:t>Tech. Assistance based on Rigorous Research</a:t>
          </a:r>
          <a:endParaRPr lang="en-US" dirty="0">
            <a:latin typeface="Arial"/>
            <a:ea typeface="+mn-ea"/>
            <a:cs typeface="+mn-cs"/>
          </a:endParaRPr>
        </a:p>
      </dgm:t>
    </dgm:pt>
    <dgm:pt modelId="{459AA235-A584-4F75-9B36-C0EE57F2CBC7}" type="parTrans" cxnId="{C1956857-BE95-4146-A504-B268CA3CF53F}">
      <dgm:prSet/>
      <dgm:spPr/>
      <dgm:t>
        <a:bodyPr/>
        <a:lstStyle/>
        <a:p>
          <a:endParaRPr lang="en-US"/>
        </a:p>
      </dgm:t>
    </dgm:pt>
    <dgm:pt modelId="{B01608ED-2CD1-42C6-89EC-6F0BB03FF195}" type="sibTrans" cxnId="{C1956857-BE95-4146-A504-B268CA3CF53F}">
      <dgm:prSet/>
      <dgm:spPr/>
      <dgm:t>
        <a:bodyPr/>
        <a:lstStyle/>
        <a:p>
          <a:endParaRPr lang="en-US"/>
        </a:p>
      </dgm:t>
    </dgm:pt>
    <dgm:pt modelId="{80415D08-AD22-4CBB-8B20-422206F67921}">
      <dgm:prSet phldrT="[Text]"/>
      <dgm:spPr>
        <a:xfrm>
          <a:off x="851620" y="1451500"/>
          <a:ext cx="2308882" cy="1154441"/>
        </a:xfrm>
        <a:prstGeom prst="roundRect">
          <a:avLst/>
        </a:prstGeom>
      </dgm:spPr>
      <dgm:t>
        <a:bodyPr/>
        <a:lstStyle/>
        <a:p>
          <a:r>
            <a:rPr lang="en-US" smtClean="0">
              <a:latin typeface="Arial"/>
              <a:ea typeface="+mn-ea"/>
              <a:cs typeface="+mn-cs"/>
            </a:rPr>
            <a:t>Evaluation &amp; Dissemination of Info about Promising State Practices</a:t>
          </a:r>
          <a:endParaRPr lang="en-US" dirty="0">
            <a:latin typeface="Arial"/>
            <a:ea typeface="+mn-ea"/>
            <a:cs typeface="+mn-cs"/>
          </a:endParaRPr>
        </a:p>
      </dgm:t>
    </dgm:pt>
    <dgm:pt modelId="{9EF9B9CB-9586-414E-A137-3D0291C84B25}" type="parTrans" cxnId="{298FF438-2F65-4464-AEEC-E79D1704CA54}">
      <dgm:prSet/>
      <dgm:spPr/>
      <dgm:t>
        <a:bodyPr/>
        <a:lstStyle/>
        <a:p>
          <a:endParaRPr lang="en-US"/>
        </a:p>
      </dgm:t>
    </dgm:pt>
    <dgm:pt modelId="{99F83CED-C0E6-46C6-9D28-0C3D17C976D4}" type="sibTrans" cxnId="{298FF438-2F65-4464-AEEC-E79D1704CA54}">
      <dgm:prSet/>
      <dgm:spPr/>
      <dgm:t>
        <a:bodyPr/>
        <a:lstStyle/>
        <a:p>
          <a:endParaRPr lang="en-US"/>
        </a:p>
      </dgm:t>
    </dgm:pt>
    <dgm:pt modelId="{9190E16F-62FF-4530-A48E-2634554972CC}" type="pres">
      <dgm:prSet presAssocID="{B30C6218-03A2-4B1F-9B75-BE9B8C3674DF}" presName="Name0" presStyleCnt="0">
        <dgm:presLayoutVars>
          <dgm:dir/>
          <dgm:resizeHandles val="exact"/>
        </dgm:presLayoutVars>
      </dgm:prSet>
      <dgm:spPr/>
      <dgm:t>
        <a:bodyPr/>
        <a:lstStyle/>
        <a:p>
          <a:endParaRPr lang="en-US"/>
        </a:p>
      </dgm:t>
    </dgm:pt>
    <dgm:pt modelId="{24B05BD3-1680-422A-A141-C23D90404FA7}" type="pres">
      <dgm:prSet presAssocID="{B30C6218-03A2-4B1F-9B75-BE9B8C3674DF}" presName="cycle" presStyleCnt="0"/>
      <dgm:spPr/>
      <dgm:t>
        <a:bodyPr/>
        <a:lstStyle/>
        <a:p>
          <a:endParaRPr lang="en-US"/>
        </a:p>
      </dgm:t>
    </dgm:pt>
    <dgm:pt modelId="{D0B3EB21-F3AF-4089-AA17-30E56BED1F06}" type="pres">
      <dgm:prSet presAssocID="{0BAD396B-21D3-4DCE-A19E-3B7B25FE8DE0}" presName="nodeFirstNode" presStyleLbl="node1" presStyleIdx="0" presStyleCnt="5">
        <dgm:presLayoutVars>
          <dgm:bulletEnabled val="1"/>
        </dgm:presLayoutVars>
      </dgm:prSet>
      <dgm:spPr/>
      <dgm:t>
        <a:bodyPr/>
        <a:lstStyle/>
        <a:p>
          <a:endParaRPr lang="en-US"/>
        </a:p>
      </dgm:t>
    </dgm:pt>
    <dgm:pt modelId="{BEF9A188-FD18-46EF-B2CE-AA7588193086}" type="pres">
      <dgm:prSet presAssocID="{81A71E4C-7EF2-4A71-8ED1-111AEAAABEEA}" presName="sibTransFirstNode" presStyleLbl="bgShp" presStyleIdx="0" presStyleCnt="1"/>
      <dgm:spPr/>
      <dgm:t>
        <a:bodyPr/>
        <a:lstStyle/>
        <a:p>
          <a:endParaRPr lang="en-US"/>
        </a:p>
      </dgm:t>
    </dgm:pt>
    <dgm:pt modelId="{B65E5AF4-D294-4A5C-B7B6-8C78F34B732C}" type="pres">
      <dgm:prSet presAssocID="{0CF4AA50-5B3B-4DC2-B77A-7084E932EDCA}" presName="nodeFollowingNodes" presStyleLbl="node1" presStyleIdx="1" presStyleCnt="5">
        <dgm:presLayoutVars>
          <dgm:bulletEnabled val="1"/>
        </dgm:presLayoutVars>
      </dgm:prSet>
      <dgm:spPr/>
      <dgm:t>
        <a:bodyPr/>
        <a:lstStyle/>
        <a:p>
          <a:endParaRPr lang="en-US"/>
        </a:p>
      </dgm:t>
    </dgm:pt>
    <dgm:pt modelId="{D274D563-5BD6-4735-913E-4BF1B98B99F1}" type="pres">
      <dgm:prSet presAssocID="{037C206E-2AAD-455A-B3A3-53830A6FA9FE}" presName="nodeFollowingNodes" presStyleLbl="node1" presStyleIdx="2" presStyleCnt="5">
        <dgm:presLayoutVars>
          <dgm:bulletEnabled val="1"/>
        </dgm:presLayoutVars>
      </dgm:prSet>
      <dgm:spPr/>
      <dgm:t>
        <a:bodyPr/>
        <a:lstStyle/>
        <a:p>
          <a:endParaRPr lang="en-US"/>
        </a:p>
      </dgm:t>
    </dgm:pt>
    <dgm:pt modelId="{0325ECD9-7D17-4023-8498-08A6F9DD8EF3}" type="pres">
      <dgm:prSet presAssocID="{8717A6C5-8A1C-41B8-8019-865AAC36A10F}" presName="nodeFollowingNodes" presStyleLbl="node1" presStyleIdx="3" presStyleCnt="5">
        <dgm:presLayoutVars>
          <dgm:bulletEnabled val="1"/>
        </dgm:presLayoutVars>
      </dgm:prSet>
      <dgm:spPr/>
      <dgm:t>
        <a:bodyPr/>
        <a:lstStyle/>
        <a:p>
          <a:endParaRPr lang="en-US"/>
        </a:p>
      </dgm:t>
    </dgm:pt>
    <dgm:pt modelId="{ECE98A55-3F73-441A-81F6-12327F2F849E}" type="pres">
      <dgm:prSet presAssocID="{80415D08-AD22-4CBB-8B20-422206F67921}" presName="nodeFollowingNodes" presStyleLbl="node1" presStyleIdx="4" presStyleCnt="5">
        <dgm:presLayoutVars>
          <dgm:bulletEnabled val="1"/>
        </dgm:presLayoutVars>
      </dgm:prSet>
      <dgm:spPr/>
      <dgm:t>
        <a:bodyPr/>
        <a:lstStyle/>
        <a:p>
          <a:endParaRPr lang="en-US"/>
        </a:p>
      </dgm:t>
    </dgm:pt>
  </dgm:ptLst>
  <dgm:cxnLst>
    <dgm:cxn modelId="{C212885B-916D-4D2F-B6BB-41F26625C761}" type="presOf" srcId="{0CF4AA50-5B3B-4DC2-B77A-7084E932EDCA}" destId="{B65E5AF4-D294-4A5C-B7B6-8C78F34B732C}" srcOrd="0" destOrd="0" presId="urn:microsoft.com/office/officeart/2005/8/layout/cycle3"/>
    <dgm:cxn modelId="{DA5049B6-FB66-4C5D-B54F-A32C901ED0C2}" type="presOf" srcId="{B30C6218-03A2-4B1F-9B75-BE9B8C3674DF}" destId="{9190E16F-62FF-4530-A48E-2634554972CC}" srcOrd="0" destOrd="0" presId="urn:microsoft.com/office/officeart/2005/8/layout/cycle3"/>
    <dgm:cxn modelId="{97FD5873-CA0B-4EB6-BAA9-124976E7A0F1}" type="presOf" srcId="{0BAD396B-21D3-4DCE-A19E-3B7B25FE8DE0}" destId="{D0B3EB21-F3AF-4089-AA17-30E56BED1F06}" srcOrd="0" destOrd="0" presId="urn:microsoft.com/office/officeart/2005/8/layout/cycle3"/>
    <dgm:cxn modelId="{C12BD018-43A7-47D6-BDBC-CBD965D93F97}" srcId="{B30C6218-03A2-4B1F-9B75-BE9B8C3674DF}" destId="{0BAD396B-21D3-4DCE-A19E-3B7B25FE8DE0}" srcOrd="0" destOrd="0" parTransId="{3E411F6C-2694-4A7D-9AA5-E017C642DFA5}" sibTransId="{81A71E4C-7EF2-4A71-8ED1-111AEAAABEEA}"/>
    <dgm:cxn modelId="{13BCC84D-FBF9-4B25-A3D0-8DAC72B2D7C7}" type="presOf" srcId="{81A71E4C-7EF2-4A71-8ED1-111AEAAABEEA}" destId="{BEF9A188-FD18-46EF-B2CE-AA7588193086}" srcOrd="0" destOrd="0" presId="urn:microsoft.com/office/officeart/2005/8/layout/cycle3"/>
    <dgm:cxn modelId="{B441316A-DDBA-40F7-BA58-37437E71CC4D}" type="presOf" srcId="{8717A6C5-8A1C-41B8-8019-865AAC36A10F}" destId="{0325ECD9-7D17-4023-8498-08A6F9DD8EF3}" srcOrd="0" destOrd="0" presId="urn:microsoft.com/office/officeart/2005/8/layout/cycle3"/>
    <dgm:cxn modelId="{B106E960-994F-4959-8C5D-D3419B091363}" srcId="{B30C6218-03A2-4B1F-9B75-BE9B8C3674DF}" destId="{0CF4AA50-5B3B-4DC2-B77A-7084E932EDCA}" srcOrd="1" destOrd="0" parTransId="{C1A07DF3-802D-4C7C-91CF-E1608FA44FFD}" sibTransId="{5294B9A4-E8F3-4318-AB92-3B68996B358D}"/>
    <dgm:cxn modelId="{298FF438-2F65-4464-AEEC-E79D1704CA54}" srcId="{B30C6218-03A2-4B1F-9B75-BE9B8C3674DF}" destId="{80415D08-AD22-4CBB-8B20-422206F67921}" srcOrd="4" destOrd="0" parTransId="{9EF9B9CB-9586-414E-A137-3D0291C84B25}" sibTransId="{99F83CED-C0E6-46C6-9D28-0C3D17C976D4}"/>
    <dgm:cxn modelId="{DE83AC1E-1210-4FCE-A007-B976136B4892}" srcId="{B30C6218-03A2-4B1F-9B75-BE9B8C3674DF}" destId="{037C206E-2AAD-455A-B3A3-53830A6FA9FE}" srcOrd="2" destOrd="0" parTransId="{7008CDE2-9820-46D9-8070-E88DDE65CC13}" sibTransId="{F0B00B8F-B7DB-4E4A-B7CB-B4F4E6DB5F24}"/>
    <dgm:cxn modelId="{C1956857-BE95-4146-A504-B268CA3CF53F}" srcId="{B30C6218-03A2-4B1F-9B75-BE9B8C3674DF}" destId="{8717A6C5-8A1C-41B8-8019-865AAC36A10F}" srcOrd="3" destOrd="0" parTransId="{459AA235-A584-4F75-9B36-C0EE57F2CBC7}" sibTransId="{B01608ED-2CD1-42C6-89EC-6F0BB03FF195}"/>
    <dgm:cxn modelId="{C75627D3-110B-44C2-BAE1-C1096F234A67}" type="presOf" srcId="{80415D08-AD22-4CBB-8B20-422206F67921}" destId="{ECE98A55-3F73-441A-81F6-12327F2F849E}" srcOrd="0" destOrd="0" presId="urn:microsoft.com/office/officeart/2005/8/layout/cycle3"/>
    <dgm:cxn modelId="{0BB02D46-D257-45B8-8DBD-20359DF90AB4}" type="presOf" srcId="{037C206E-2AAD-455A-B3A3-53830A6FA9FE}" destId="{D274D563-5BD6-4735-913E-4BF1B98B99F1}" srcOrd="0" destOrd="0" presId="urn:microsoft.com/office/officeart/2005/8/layout/cycle3"/>
    <dgm:cxn modelId="{FE201D68-5A9D-44EE-AFE9-9FC8EEF0CE8E}" type="presParOf" srcId="{9190E16F-62FF-4530-A48E-2634554972CC}" destId="{24B05BD3-1680-422A-A141-C23D90404FA7}" srcOrd="0" destOrd="0" presId="urn:microsoft.com/office/officeart/2005/8/layout/cycle3"/>
    <dgm:cxn modelId="{BE65A1A7-ADC1-4B59-ACF9-D3AAE3D266DE}" type="presParOf" srcId="{24B05BD3-1680-422A-A141-C23D90404FA7}" destId="{D0B3EB21-F3AF-4089-AA17-30E56BED1F06}" srcOrd="0" destOrd="0" presId="urn:microsoft.com/office/officeart/2005/8/layout/cycle3"/>
    <dgm:cxn modelId="{2B16ABA2-1264-4993-A191-73515C026CAB}" type="presParOf" srcId="{24B05BD3-1680-422A-A141-C23D90404FA7}" destId="{BEF9A188-FD18-46EF-B2CE-AA7588193086}" srcOrd="1" destOrd="0" presId="urn:microsoft.com/office/officeart/2005/8/layout/cycle3"/>
    <dgm:cxn modelId="{C594EE9B-EC52-434F-8A8C-A63103EFF5B2}" type="presParOf" srcId="{24B05BD3-1680-422A-A141-C23D90404FA7}" destId="{B65E5AF4-D294-4A5C-B7B6-8C78F34B732C}" srcOrd="2" destOrd="0" presId="urn:microsoft.com/office/officeart/2005/8/layout/cycle3"/>
    <dgm:cxn modelId="{CE02680C-9EF4-434D-8DC8-CC0DC9FB2887}" type="presParOf" srcId="{24B05BD3-1680-422A-A141-C23D90404FA7}" destId="{D274D563-5BD6-4735-913E-4BF1B98B99F1}" srcOrd="3" destOrd="0" presId="urn:microsoft.com/office/officeart/2005/8/layout/cycle3"/>
    <dgm:cxn modelId="{A705A8BA-A12E-49CD-BF8B-D31DB5D6271A}" type="presParOf" srcId="{24B05BD3-1680-422A-A141-C23D90404FA7}" destId="{0325ECD9-7D17-4023-8498-08A6F9DD8EF3}" srcOrd="4" destOrd="0" presId="urn:microsoft.com/office/officeart/2005/8/layout/cycle3"/>
    <dgm:cxn modelId="{CFC47F48-2ED0-4102-91D9-3FDA3F906FF7}" type="presParOf" srcId="{24B05BD3-1680-422A-A141-C23D90404FA7}" destId="{ECE98A55-3F73-441A-81F6-12327F2F849E}"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2AFD3E-1DFD-47CE-B8A9-AF15C440AF36}" type="doc">
      <dgm:prSet loTypeId="urn:microsoft.com/office/officeart/2005/8/layout/pyramid1" loCatId="pyramid" qsTypeId="urn:microsoft.com/office/officeart/2005/8/quickstyle/simple5" qsCatId="simple" csTypeId="urn:microsoft.com/office/officeart/2005/8/colors/colorful2" csCatId="colorful" phldr="1"/>
      <dgm:spPr/>
    </dgm:pt>
    <dgm:pt modelId="{F76954C1-6208-4D16-B6BD-DEFB69C97B2C}">
      <dgm:prSet phldrT="[Text]" custT="1"/>
      <dgm:spPr/>
      <dgm:t>
        <a:bodyPr/>
        <a:lstStyle/>
        <a:p>
          <a:r>
            <a:rPr lang="en-US" sz="2800" dirty="0" smtClean="0"/>
            <a:t>Monitoring</a:t>
          </a:r>
          <a:endParaRPr lang="en-US" sz="2800" dirty="0"/>
        </a:p>
      </dgm:t>
    </dgm:pt>
    <dgm:pt modelId="{E0F77856-4FB2-4A2E-8B2C-D1D086261B40}" type="parTrans" cxnId="{0A41F544-7EF1-45F8-AEBA-E9F352ADCEEA}">
      <dgm:prSet/>
      <dgm:spPr/>
      <dgm:t>
        <a:bodyPr/>
        <a:lstStyle/>
        <a:p>
          <a:endParaRPr lang="en-US"/>
        </a:p>
      </dgm:t>
    </dgm:pt>
    <dgm:pt modelId="{C09B1148-3BDA-4C06-B591-F9BAE56CB281}" type="sibTrans" cxnId="{0A41F544-7EF1-45F8-AEBA-E9F352ADCEEA}">
      <dgm:prSet/>
      <dgm:spPr/>
      <dgm:t>
        <a:bodyPr/>
        <a:lstStyle/>
        <a:p>
          <a:endParaRPr lang="en-US"/>
        </a:p>
      </dgm:t>
    </dgm:pt>
    <dgm:pt modelId="{15CA46E6-94B0-44D5-B063-4CF921FDFE6D}">
      <dgm:prSet phldrT="[Text]"/>
      <dgm:spPr/>
      <dgm:t>
        <a:bodyPr/>
        <a:lstStyle/>
        <a:p>
          <a:r>
            <a:rPr lang="en-US" dirty="0" smtClean="0"/>
            <a:t>AE Grant Application</a:t>
          </a:r>
          <a:endParaRPr lang="en-US" dirty="0"/>
        </a:p>
      </dgm:t>
    </dgm:pt>
    <dgm:pt modelId="{2CF90AE4-BE99-422A-A904-5B3C8CF2C888}" type="parTrans" cxnId="{F65D9227-0A01-43E2-94DD-1E4D100814A2}">
      <dgm:prSet/>
      <dgm:spPr/>
      <dgm:t>
        <a:bodyPr/>
        <a:lstStyle/>
        <a:p>
          <a:endParaRPr lang="en-US"/>
        </a:p>
      </dgm:t>
    </dgm:pt>
    <dgm:pt modelId="{AD38E8E1-327C-4C57-A726-B7DCE3064040}" type="sibTrans" cxnId="{F65D9227-0A01-43E2-94DD-1E4D100814A2}">
      <dgm:prSet/>
      <dgm:spPr/>
      <dgm:t>
        <a:bodyPr/>
        <a:lstStyle/>
        <a:p>
          <a:endParaRPr lang="en-US"/>
        </a:p>
      </dgm:t>
    </dgm:pt>
    <dgm:pt modelId="{181A9D6D-C7F0-4DD8-AF9C-9767097C883D}">
      <dgm:prSet phldrT="[Text]"/>
      <dgm:spPr/>
      <dgm:t>
        <a:bodyPr/>
        <a:lstStyle/>
        <a:p>
          <a:r>
            <a:rPr lang="en-US" dirty="0" smtClean="0"/>
            <a:t>Statewide Initiatives</a:t>
          </a:r>
          <a:endParaRPr lang="en-US" dirty="0"/>
        </a:p>
      </dgm:t>
    </dgm:pt>
    <dgm:pt modelId="{FA2D5B80-BFBE-4B21-B314-1D3C2941F8B3}" type="parTrans" cxnId="{9F240929-9480-428C-89CB-9450F4C71EB0}">
      <dgm:prSet/>
      <dgm:spPr/>
      <dgm:t>
        <a:bodyPr/>
        <a:lstStyle/>
        <a:p>
          <a:endParaRPr lang="en-US"/>
        </a:p>
      </dgm:t>
    </dgm:pt>
    <dgm:pt modelId="{5610A2F1-3D08-4DE0-82B3-008BCCB28B2F}" type="sibTrans" cxnId="{9F240929-9480-428C-89CB-9450F4C71EB0}">
      <dgm:prSet/>
      <dgm:spPr/>
      <dgm:t>
        <a:bodyPr/>
        <a:lstStyle/>
        <a:p>
          <a:endParaRPr lang="en-US"/>
        </a:p>
      </dgm:t>
    </dgm:pt>
    <dgm:pt modelId="{D0556897-E5A1-40EB-B9AC-1CE51BDE96C6}">
      <dgm:prSet phldrT="[Text]"/>
      <dgm:spPr/>
      <dgm:t>
        <a:bodyPr/>
        <a:lstStyle/>
        <a:p>
          <a:r>
            <a:rPr lang="en-US" dirty="0" smtClean="0"/>
            <a:t>Unified State Plan</a:t>
          </a:r>
          <a:endParaRPr lang="en-US" dirty="0"/>
        </a:p>
      </dgm:t>
    </dgm:pt>
    <dgm:pt modelId="{CB77091F-26C1-4AEC-9381-51C05391856F}" type="parTrans" cxnId="{11EEFDE6-6B06-4807-9C23-7B2EFE7F24C9}">
      <dgm:prSet/>
      <dgm:spPr/>
      <dgm:t>
        <a:bodyPr/>
        <a:lstStyle/>
        <a:p>
          <a:endParaRPr lang="en-US"/>
        </a:p>
      </dgm:t>
    </dgm:pt>
    <dgm:pt modelId="{F19F694A-BD9C-4477-ACF6-4DC3E339B0BF}" type="sibTrans" cxnId="{11EEFDE6-6B06-4807-9C23-7B2EFE7F24C9}">
      <dgm:prSet/>
      <dgm:spPr/>
      <dgm:t>
        <a:bodyPr/>
        <a:lstStyle/>
        <a:p>
          <a:endParaRPr lang="en-US"/>
        </a:p>
      </dgm:t>
    </dgm:pt>
    <dgm:pt modelId="{01ADC5AE-5F8E-4493-8F83-7CAFDD543E40}">
      <dgm:prSet phldrT="[Text]"/>
      <dgm:spPr/>
      <dgm:t>
        <a:bodyPr/>
        <a:lstStyle/>
        <a:p>
          <a:r>
            <a:rPr lang="en-US" dirty="0" smtClean="0"/>
            <a:t>WIOA</a:t>
          </a:r>
          <a:endParaRPr lang="en-US" dirty="0"/>
        </a:p>
      </dgm:t>
    </dgm:pt>
    <dgm:pt modelId="{60967E72-50A1-4643-8581-711F6A00E7DC}" type="parTrans" cxnId="{3658C3F8-867E-42D5-A4C6-3AF0E1766B43}">
      <dgm:prSet/>
      <dgm:spPr/>
      <dgm:t>
        <a:bodyPr/>
        <a:lstStyle/>
        <a:p>
          <a:endParaRPr lang="en-US"/>
        </a:p>
      </dgm:t>
    </dgm:pt>
    <dgm:pt modelId="{3A0A64F9-D0F9-4F79-8B49-AA8E77B0DB2C}" type="sibTrans" cxnId="{3658C3F8-867E-42D5-A4C6-3AF0E1766B43}">
      <dgm:prSet/>
      <dgm:spPr/>
      <dgm:t>
        <a:bodyPr/>
        <a:lstStyle/>
        <a:p>
          <a:endParaRPr lang="en-US"/>
        </a:p>
      </dgm:t>
    </dgm:pt>
    <dgm:pt modelId="{443FEEEA-B8C6-4403-9133-C8FD7883FC36}" type="pres">
      <dgm:prSet presAssocID="{842AFD3E-1DFD-47CE-B8A9-AF15C440AF36}" presName="Name0" presStyleCnt="0">
        <dgm:presLayoutVars>
          <dgm:dir/>
          <dgm:animLvl val="lvl"/>
          <dgm:resizeHandles val="exact"/>
        </dgm:presLayoutVars>
      </dgm:prSet>
      <dgm:spPr/>
    </dgm:pt>
    <dgm:pt modelId="{4E877CE5-AF24-4E73-915D-691CDFF04C15}" type="pres">
      <dgm:prSet presAssocID="{F76954C1-6208-4D16-B6BD-DEFB69C97B2C}" presName="Name8" presStyleCnt="0"/>
      <dgm:spPr/>
    </dgm:pt>
    <dgm:pt modelId="{38C1C2E0-9E14-4396-B214-27B6414D82B3}" type="pres">
      <dgm:prSet presAssocID="{F76954C1-6208-4D16-B6BD-DEFB69C97B2C}" presName="level" presStyleLbl="node1" presStyleIdx="0" presStyleCnt="5" custScaleX="103977">
        <dgm:presLayoutVars>
          <dgm:chMax val="1"/>
          <dgm:bulletEnabled val="1"/>
        </dgm:presLayoutVars>
      </dgm:prSet>
      <dgm:spPr/>
      <dgm:t>
        <a:bodyPr/>
        <a:lstStyle/>
        <a:p>
          <a:endParaRPr lang="en-US"/>
        </a:p>
      </dgm:t>
    </dgm:pt>
    <dgm:pt modelId="{598FB422-51F1-4028-9CE6-BFE17F21C273}" type="pres">
      <dgm:prSet presAssocID="{F76954C1-6208-4D16-B6BD-DEFB69C97B2C}" presName="levelTx" presStyleLbl="revTx" presStyleIdx="0" presStyleCnt="0">
        <dgm:presLayoutVars>
          <dgm:chMax val="1"/>
          <dgm:bulletEnabled val="1"/>
        </dgm:presLayoutVars>
      </dgm:prSet>
      <dgm:spPr/>
      <dgm:t>
        <a:bodyPr/>
        <a:lstStyle/>
        <a:p>
          <a:endParaRPr lang="en-US"/>
        </a:p>
      </dgm:t>
    </dgm:pt>
    <dgm:pt modelId="{42E58F6A-B6F0-4768-A952-CDD5D1BD71EE}" type="pres">
      <dgm:prSet presAssocID="{15CA46E6-94B0-44D5-B063-4CF921FDFE6D}" presName="Name8" presStyleCnt="0"/>
      <dgm:spPr/>
    </dgm:pt>
    <dgm:pt modelId="{9D297629-792A-406A-8B1D-DD91556372BD}" type="pres">
      <dgm:prSet presAssocID="{15CA46E6-94B0-44D5-B063-4CF921FDFE6D}" presName="level" presStyleLbl="node1" presStyleIdx="1" presStyleCnt="5">
        <dgm:presLayoutVars>
          <dgm:chMax val="1"/>
          <dgm:bulletEnabled val="1"/>
        </dgm:presLayoutVars>
      </dgm:prSet>
      <dgm:spPr/>
      <dgm:t>
        <a:bodyPr/>
        <a:lstStyle/>
        <a:p>
          <a:endParaRPr lang="en-US"/>
        </a:p>
      </dgm:t>
    </dgm:pt>
    <dgm:pt modelId="{E67EDC9F-4FBB-4359-8C7A-F97F2DDF86FD}" type="pres">
      <dgm:prSet presAssocID="{15CA46E6-94B0-44D5-B063-4CF921FDFE6D}" presName="levelTx" presStyleLbl="revTx" presStyleIdx="0" presStyleCnt="0">
        <dgm:presLayoutVars>
          <dgm:chMax val="1"/>
          <dgm:bulletEnabled val="1"/>
        </dgm:presLayoutVars>
      </dgm:prSet>
      <dgm:spPr/>
      <dgm:t>
        <a:bodyPr/>
        <a:lstStyle/>
        <a:p>
          <a:endParaRPr lang="en-US"/>
        </a:p>
      </dgm:t>
    </dgm:pt>
    <dgm:pt modelId="{96D93E2C-4D7B-4713-A631-C3535E9CA668}" type="pres">
      <dgm:prSet presAssocID="{181A9D6D-C7F0-4DD8-AF9C-9767097C883D}" presName="Name8" presStyleCnt="0"/>
      <dgm:spPr/>
    </dgm:pt>
    <dgm:pt modelId="{F3DCA809-A96E-4A76-9634-EC669D63373A}" type="pres">
      <dgm:prSet presAssocID="{181A9D6D-C7F0-4DD8-AF9C-9767097C883D}" presName="level" presStyleLbl="node1" presStyleIdx="2" presStyleCnt="5">
        <dgm:presLayoutVars>
          <dgm:chMax val="1"/>
          <dgm:bulletEnabled val="1"/>
        </dgm:presLayoutVars>
      </dgm:prSet>
      <dgm:spPr/>
      <dgm:t>
        <a:bodyPr/>
        <a:lstStyle/>
        <a:p>
          <a:endParaRPr lang="en-US"/>
        </a:p>
      </dgm:t>
    </dgm:pt>
    <dgm:pt modelId="{17D65B52-62A7-45AB-994F-3B5640F94281}" type="pres">
      <dgm:prSet presAssocID="{181A9D6D-C7F0-4DD8-AF9C-9767097C883D}" presName="levelTx" presStyleLbl="revTx" presStyleIdx="0" presStyleCnt="0">
        <dgm:presLayoutVars>
          <dgm:chMax val="1"/>
          <dgm:bulletEnabled val="1"/>
        </dgm:presLayoutVars>
      </dgm:prSet>
      <dgm:spPr/>
      <dgm:t>
        <a:bodyPr/>
        <a:lstStyle/>
        <a:p>
          <a:endParaRPr lang="en-US"/>
        </a:p>
      </dgm:t>
    </dgm:pt>
    <dgm:pt modelId="{403C69F4-6611-46E1-B90A-F264304930FF}" type="pres">
      <dgm:prSet presAssocID="{D0556897-E5A1-40EB-B9AC-1CE51BDE96C6}" presName="Name8" presStyleCnt="0"/>
      <dgm:spPr/>
    </dgm:pt>
    <dgm:pt modelId="{AFB5BD25-BD78-4B4B-8918-15A65E53D607}" type="pres">
      <dgm:prSet presAssocID="{D0556897-E5A1-40EB-B9AC-1CE51BDE96C6}" presName="level" presStyleLbl="node1" presStyleIdx="3" presStyleCnt="5">
        <dgm:presLayoutVars>
          <dgm:chMax val="1"/>
          <dgm:bulletEnabled val="1"/>
        </dgm:presLayoutVars>
      </dgm:prSet>
      <dgm:spPr/>
      <dgm:t>
        <a:bodyPr/>
        <a:lstStyle/>
        <a:p>
          <a:endParaRPr lang="en-US"/>
        </a:p>
      </dgm:t>
    </dgm:pt>
    <dgm:pt modelId="{A053A2EC-B885-451A-A612-609FD888E5FE}" type="pres">
      <dgm:prSet presAssocID="{D0556897-E5A1-40EB-B9AC-1CE51BDE96C6}" presName="levelTx" presStyleLbl="revTx" presStyleIdx="0" presStyleCnt="0">
        <dgm:presLayoutVars>
          <dgm:chMax val="1"/>
          <dgm:bulletEnabled val="1"/>
        </dgm:presLayoutVars>
      </dgm:prSet>
      <dgm:spPr/>
      <dgm:t>
        <a:bodyPr/>
        <a:lstStyle/>
        <a:p>
          <a:endParaRPr lang="en-US"/>
        </a:p>
      </dgm:t>
    </dgm:pt>
    <dgm:pt modelId="{763B70B0-0248-4A98-A60B-0D1E89713A56}" type="pres">
      <dgm:prSet presAssocID="{01ADC5AE-5F8E-4493-8F83-7CAFDD543E40}" presName="Name8" presStyleCnt="0"/>
      <dgm:spPr/>
    </dgm:pt>
    <dgm:pt modelId="{CDBB9553-2133-4C10-AC58-5B6899248552}" type="pres">
      <dgm:prSet presAssocID="{01ADC5AE-5F8E-4493-8F83-7CAFDD543E40}" presName="level" presStyleLbl="node1" presStyleIdx="4" presStyleCnt="5">
        <dgm:presLayoutVars>
          <dgm:chMax val="1"/>
          <dgm:bulletEnabled val="1"/>
        </dgm:presLayoutVars>
      </dgm:prSet>
      <dgm:spPr/>
      <dgm:t>
        <a:bodyPr/>
        <a:lstStyle/>
        <a:p>
          <a:endParaRPr lang="en-US"/>
        </a:p>
      </dgm:t>
    </dgm:pt>
    <dgm:pt modelId="{6608C1B9-A67B-4DDB-9BA1-2466301F33C3}" type="pres">
      <dgm:prSet presAssocID="{01ADC5AE-5F8E-4493-8F83-7CAFDD543E40}" presName="levelTx" presStyleLbl="revTx" presStyleIdx="0" presStyleCnt="0">
        <dgm:presLayoutVars>
          <dgm:chMax val="1"/>
          <dgm:bulletEnabled val="1"/>
        </dgm:presLayoutVars>
      </dgm:prSet>
      <dgm:spPr/>
      <dgm:t>
        <a:bodyPr/>
        <a:lstStyle/>
        <a:p>
          <a:endParaRPr lang="en-US"/>
        </a:p>
      </dgm:t>
    </dgm:pt>
  </dgm:ptLst>
  <dgm:cxnLst>
    <dgm:cxn modelId="{F65D9227-0A01-43E2-94DD-1E4D100814A2}" srcId="{842AFD3E-1DFD-47CE-B8A9-AF15C440AF36}" destId="{15CA46E6-94B0-44D5-B063-4CF921FDFE6D}" srcOrd="1" destOrd="0" parTransId="{2CF90AE4-BE99-422A-A904-5B3C8CF2C888}" sibTransId="{AD38E8E1-327C-4C57-A726-B7DCE3064040}"/>
    <dgm:cxn modelId="{46C52B27-63BF-40C8-9370-1F7FF25D8E9B}" type="presOf" srcId="{842AFD3E-1DFD-47CE-B8A9-AF15C440AF36}" destId="{443FEEEA-B8C6-4403-9133-C8FD7883FC36}" srcOrd="0" destOrd="0" presId="urn:microsoft.com/office/officeart/2005/8/layout/pyramid1"/>
    <dgm:cxn modelId="{CEBD43DA-A85E-446F-9FD8-211A7F9795CE}" type="presOf" srcId="{F76954C1-6208-4D16-B6BD-DEFB69C97B2C}" destId="{598FB422-51F1-4028-9CE6-BFE17F21C273}" srcOrd="1" destOrd="0" presId="urn:microsoft.com/office/officeart/2005/8/layout/pyramid1"/>
    <dgm:cxn modelId="{0CE333CA-3CE2-473E-80BD-828927B11894}" type="presOf" srcId="{181A9D6D-C7F0-4DD8-AF9C-9767097C883D}" destId="{17D65B52-62A7-45AB-994F-3B5640F94281}" srcOrd="1" destOrd="0" presId="urn:microsoft.com/office/officeart/2005/8/layout/pyramid1"/>
    <dgm:cxn modelId="{9F240929-9480-428C-89CB-9450F4C71EB0}" srcId="{842AFD3E-1DFD-47CE-B8A9-AF15C440AF36}" destId="{181A9D6D-C7F0-4DD8-AF9C-9767097C883D}" srcOrd="2" destOrd="0" parTransId="{FA2D5B80-BFBE-4B21-B314-1D3C2941F8B3}" sibTransId="{5610A2F1-3D08-4DE0-82B3-008BCCB28B2F}"/>
    <dgm:cxn modelId="{81DD804B-0329-4350-A3DA-AFB0BC3E69E5}" type="presOf" srcId="{D0556897-E5A1-40EB-B9AC-1CE51BDE96C6}" destId="{AFB5BD25-BD78-4B4B-8918-15A65E53D607}" srcOrd="0" destOrd="0" presId="urn:microsoft.com/office/officeart/2005/8/layout/pyramid1"/>
    <dgm:cxn modelId="{0A41F544-7EF1-45F8-AEBA-E9F352ADCEEA}" srcId="{842AFD3E-1DFD-47CE-B8A9-AF15C440AF36}" destId="{F76954C1-6208-4D16-B6BD-DEFB69C97B2C}" srcOrd="0" destOrd="0" parTransId="{E0F77856-4FB2-4A2E-8B2C-D1D086261B40}" sibTransId="{C09B1148-3BDA-4C06-B591-F9BAE56CB281}"/>
    <dgm:cxn modelId="{0D3ECA40-D3F0-4730-AE58-59976B01326C}" type="presOf" srcId="{01ADC5AE-5F8E-4493-8F83-7CAFDD543E40}" destId="{6608C1B9-A67B-4DDB-9BA1-2466301F33C3}" srcOrd="1" destOrd="0" presId="urn:microsoft.com/office/officeart/2005/8/layout/pyramid1"/>
    <dgm:cxn modelId="{6AD1A4EA-F4E5-452E-B85F-BAAB58A75B56}" type="presOf" srcId="{15CA46E6-94B0-44D5-B063-4CF921FDFE6D}" destId="{E67EDC9F-4FBB-4359-8C7A-F97F2DDF86FD}" srcOrd="1" destOrd="0" presId="urn:microsoft.com/office/officeart/2005/8/layout/pyramid1"/>
    <dgm:cxn modelId="{11EEFDE6-6B06-4807-9C23-7B2EFE7F24C9}" srcId="{842AFD3E-1DFD-47CE-B8A9-AF15C440AF36}" destId="{D0556897-E5A1-40EB-B9AC-1CE51BDE96C6}" srcOrd="3" destOrd="0" parTransId="{CB77091F-26C1-4AEC-9381-51C05391856F}" sibTransId="{F19F694A-BD9C-4477-ACF6-4DC3E339B0BF}"/>
    <dgm:cxn modelId="{F367E24E-7577-4C3C-9004-25CEFC14F995}" type="presOf" srcId="{01ADC5AE-5F8E-4493-8F83-7CAFDD543E40}" destId="{CDBB9553-2133-4C10-AC58-5B6899248552}" srcOrd="0" destOrd="0" presId="urn:microsoft.com/office/officeart/2005/8/layout/pyramid1"/>
    <dgm:cxn modelId="{5E4A354F-4201-4953-9C78-FA06E8AA1161}" type="presOf" srcId="{F76954C1-6208-4D16-B6BD-DEFB69C97B2C}" destId="{38C1C2E0-9E14-4396-B214-27B6414D82B3}" srcOrd="0" destOrd="0" presId="urn:microsoft.com/office/officeart/2005/8/layout/pyramid1"/>
    <dgm:cxn modelId="{3658C3F8-867E-42D5-A4C6-3AF0E1766B43}" srcId="{842AFD3E-1DFD-47CE-B8A9-AF15C440AF36}" destId="{01ADC5AE-5F8E-4493-8F83-7CAFDD543E40}" srcOrd="4" destOrd="0" parTransId="{60967E72-50A1-4643-8581-711F6A00E7DC}" sibTransId="{3A0A64F9-D0F9-4F79-8B49-AA8E77B0DB2C}"/>
    <dgm:cxn modelId="{F0C49C6D-80E9-42F5-8596-588BC168A8E2}" type="presOf" srcId="{15CA46E6-94B0-44D5-B063-4CF921FDFE6D}" destId="{9D297629-792A-406A-8B1D-DD91556372BD}" srcOrd="0" destOrd="0" presId="urn:microsoft.com/office/officeart/2005/8/layout/pyramid1"/>
    <dgm:cxn modelId="{3F03C89D-F087-4AAE-9C59-732030C60EB9}" type="presOf" srcId="{181A9D6D-C7F0-4DD8-AF9C-9767097C883D}" destId="{F3DCA809-A96E-4A76-9634-EC669D63373A}" srcOrd="0" destOrd="0" presId="urn:microsoft.com/office/officeart/2005/8/layout/pyramid1"/>
    <dgm:cxn modelId="{9AB384AF-9292-4B86-AE21-C5DA31B90990}" type="presOf" srcId="{D0556897-E5A1-40EB-B9AC-1CE51BDE96C6}" destId="{A053A2EC-B885-451A-A612-609FD888E5FE}" srcOrd="1" destOrd="0" presId="urn:microsoft.com/office/officeart/2005/8/layout/pyramid1"/>
    <dgm:cxn modelId="{6791178C-4EEF-4B52-8561-9BCD6078C7E8}" type="presParOf" srcId="{443FEEEA-B8C6-4403-9133-C8FD7883FC36}" destId="{4E877CE5-AF24-4E73-915D-691CDFF04C15}" srcOrd="0" destOrd="0" presId="urn:microsoft.com/office/officeart/2005/8/layout/pyramid1"/>
    <dgm:cxn modelId="{5E25C7AE-2E3C-418D-8A82-C064F1C945E8}" type="presParOf" srcId="{4E877CE5-AF24-4E73-915D-691CDFF04C15}" destId="{38C1C2E0-9E14-4396-B214-27B6414D82B3}" srcOrd="0" destOrd="0" presId="urn:microsoft.com/office/officeart/2005/8/layout/pyramid1"/>
    <dgm:cxn modelId="{6FCF6C37-F605-47A5-A9A3-F25451C378CC}" type="presParOf" srcId="{4E877CE5-AF24-4E73-915D-691CDFF04C15}" destId="{598FB422-51F1-4028-9CE6-BFE17F21C273}" srcOrd="1" destOrd="0" presId="urn:microsoft.com/office/officeart/2005/8/layout/pyramid1"/>
    <dgm:cxn modelId="{913A3A5D-7A47-4380-A543-CD07F050F4D3}" type="presParOf" srcId="{443FEEEA-B8C6-4403-9133-C8FD7883FC36}" destId="{42E58F6A-B6F0-4768-A952-CDD5D1BD71EE}" srcOrd="1" destOrd="0" presId="urn:microsoft.com/office/officeart/2005/8/layout/pyramid1"/>
    <dgm:cxn modelId="{34ED0888-85E4-4AA3-9F08-190676D9CEA9}" type="presParOf" srcId="{42E58F6A-B6F0-4768-A952-CDD5D1BD71EE}" destId="{9D297629-792A-406A-8B1D-DD91556372BD}" srcOrd="0" destOrd="0" presId="urn:microsoft.com/office/officeart/2005/8/layout/pyramid1"/>
    <dgm:cxn modelId="{9D7AE082-3FCA-40DC-AB4E-CCE03D7009D4}" type="presParOf" srcId="{42E58F6A-B6F0-4768-A952-CDD5D1BD71EE}" destId="{E67EDC9F-4FBB-4359-8C7A-F97F2DDF86FD}" srcOrd="1" destOrd="0" presId="urn:microsoft.com/office/officeart/2005/8/layout/pyramid1"/>
    <dgm:cxn modelId="{1060AB1F-C450-4A9B-A260-5DBB06FD2531}" type="presParOf" srcId="{443FEEEA-B8C6-4403-9133-C8FD7883FC36}" destId="{96D93E2C-4D7B-4713-A631-C3535E9CA668}" srcOrd="2" destOrd="0" presId="urn:microsoft.com/office/officeart/2005/8/layout/pyramid1"/>
    <dgm:cxn modelId="{0F056E69-E0DD-4E46-BC2A-D4E41349CA5E}" type="presParOf" srcId="{96D93E2C-4D7B-4713-A631-C3535E9CA668}" destId="{F3DCA809-A96E-4A76-9634-EC669D63373A}" srcOrd="0" destOrd="0" presId="urn:microsoft.com/office/officeart/2005/8/layout/pyramid1"/>
    <dgm:cxn modelId="{91B72AE9-17BE-4EF1-8740-02787F57250F}" type="presParOf" srcId="{96D93E2C-4D7B-4713-A631-C3535E9CA668}" destId="{17D65B52-62A7-45AB-994F-3B5640F94281}" srcOrd="1" destOrd="0" presId="urn:microsoft.com/office/officeart/2005/8/layout/pyramid1"/>
    <dgm:cxn modelId="{12D56B71-C469-48BA-A9F2-E7DFD17F6307}" type="presParOf" srcId="{443FEEEA-B8C6-4403-9133-C8FD7883FC36}" destId="{403C69F4-6611-46E1-B90A-F264304930FF}" srcOrd="3" destOrd="0" presId="urn:microsoft.com/office/officeart/2005/8/layout/pyramid1"/>
    <dgm:cxn modelId="{86AD4D21-7E4E-4833-B1AB-C291756088F7}" type="presParOf" srcId="{403C69F4-6611-46E1-B90A-F264304930FF}" destId="{AFB5BD25-BD78-4B4B-8918-15A65E53D607}" srcOrd="0" destOrd="0" presId="urn:microsoft.com/office/officeart/2005/8/layout/pyramid1"/>
    <dgm:cxn modelId="{C0FE9393-ECE9-4EFF-B36B-B5B3ADBAA43A}" type="presParOf" srcId="{403C69F4-6611-46E1-B90A-F264304930FF}" destId="{A053A2EC-B885-451A-A612-609FD888E5FE}" srcOrd="1" destOrd="0" presId="urn:microsoft.com/office/officeart/2005/8/layout/pyramid1"/>
    <dgm:cxn modelId="{148BC3F2-CC03-4C3C-9BC1-974FCA53F57B}" type="presParOf" srcId="{443FEEEA-B8C6-4403-9133-C8FD7883FC36}" destId="{763B70B0-0248-4A98-A60B-0D1E89713A56}" srcOrd="4" destOrd="0" presId="urn:microsoft.com/office/officeart/2005/8/layout/pyramid1"/>
    <dgm:cxn modelId="{8E5E49CF-7FF6-4CFA-8548-F0D51194F926}" type="presParOf" srcId="{763B70B0-0248-4A98-A60B-0D1E89713A56}" destId="{CDBB9553-2133-4C10-AC58-5B6899248552}" srcOrd="0" destOrd="0" presId="urn:microsoft.com/office/officeart/2005/8/layout/pyramid1"/>
    <dgm:cxn modelId="{3E950DCC-FCB7-443F-B846-DFD959A17B14}" type="presParOf" srcId="{763B70B0-0248-4A98-A60B-0D1E89713A56}" destId="{6608C1B9-A67B-4DDB-9BA1-2466301F33C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4A365BBC-5624-437A-9571-AB4FA0BFB67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04314B5-548B-4BE5-A05D-DAE97C710F82}">
      <dgm:prSet phldrT="[Text]"/>
      <dgm:spPr/>
      <dgm:t>
        <a:bodyPr/>
        <a:lstStyle/>
        <a:p>
          <a:r>
            <a:rPr lang="en-US" dirty="0" smtClean="0">
              <a:solidFill>
                <a:schemeClr val="tx1"/>
              </a:solidFill>
            </a:rPr>
            <a:t>Strategic Elements</a:t>
          </a:r>
          <a:endParaRPr lang="en-US" dirty="0">
            <a:solidFill>
              <a:schemeClr val="tx1"/>
            </a:solidFill>
          </a:endParaRPr>
        </a:p>
      </dgm:t>
    </dgm:pt>
    <dgm:pt modelId="{D0596D00-B773-4DC7-A631-5AA301A32A7C}" type="parTrans" cxnId="{D0EEC85B-0AEE-451C-AF16-D6676C3A6EEC}">
      <dgm:prSet/>
      <dgm:spPr/>
      <dgm:t>
        <a:bodyPr/>
        <a:lstStyle/>
        <a:p>
          <a:endParaRPr lang="en-US"/>
        </a:p>
      </dgm:t>
    </dgm:pt>
    <dgm:pt modelId="{FEFFFBF4-0A1F-48D6-851D-B312B14DA909}" type="sibTrans" cxnId="{D0EEC85B-0AEE-451C-AF16-D6676C3A6EEC}">
      <dgm:prSet/>
      <dgm:spPr/>
      <dgm:t>
        <a:bodyPr/>
        <a:lstStyle/>
        <a:p>
          <a:endParaRPr lang="en-US"/>
        </a:p>
      </dgm:t>
    </dgm:pt>
    <dgm:pt modelId="{E66F3A70-461C-4F74-B1A9-F778D505394E}">
      <dgm:prSet phldrT="[Text]"/>
      <dgm:spPr/>
      <dgm:t>
        <a:bodyPr/>
        <a:lstStyle/>
        <a:p>
          <a:r>
            <a:rPr lang="en-US" dirty="0" smtClean="0">
              <a:solidFill>
                <a:schemeClr val="tx1"/>
              </a:solidFill>
            </a:rPr>
            <a:t>Economic/Workforce Analysis</a:t>
          </a:r>
          <a:endParaRPr lang="en-US" dirty="0">
            <a:solidFill>
              <a:schemeClr val="tx1"/>
            </a:solidFill>
          </a:endParaRPr>
        </a:p>
      </dgm:t>
    </dgm:pt>
    <dgm:pt modelId="{1A726CA1-BE95-4D33-9A55-380D16865359}" type="parTrans" cxnId="{21EF29B5-D801-44D2-B029-7F05D4D2D5C2}">
      <dgm:prSet/>
      <dgm:spPr/>
      <dgm:t>
        <a:bodyPr/>
        <a:lstStyle/>
        <a:p>
          <a:endParaRPr lang="en-US"/>
        </a:p>
      </dgm:t>
    </dgm:pt>
    <dgm:pt modelId="{078FE56D-A5A3-4DA7-B83A-77EC336382AE}" type="sibTrans" cxnId="{21EF29B5-D801-44D2-B029-7F05D4D2D5C2}">
      <dgm:prSet/>
      <dgm:spPr/>
      <dgm:t>
        <a:bodyPr/>
        <a:lstStyle/>
        <a:p>
          <a:endParaRPr lang="en-US"/>
        </a:p>
      </dgm:t>
    </dgm:pt>
    <dgm:pt modelId="{86303F52-6EBE-466B-AC56-C88735099E3B}">
      <dgm:prSet phldrT="[Text]"/>
      <dgm:spPr/>
      <dgm:t>
        <a:bodyPr/>
        <a:lstStyle/>
        <a:p>
          <a:r>
            <a:rPr lang="en-US" dirty="0" smtClean="0">
              <a:solidFill>
                <a:schemeClr val="tx1"/>
              </a:solidFill>
            </a:rPr>
            <a:t>State Vision/Goals (Governor)</a:t>
          </a:r>
          <a:endParaRPr lang="en-US" dirty="0">
            <a:solidFill>
              <a:schemeClr val="tx1"/>
            </a:solidFill>
          </a:endParaRPr>
        </a:p>
      </dgm:t>
    </dgm:pt>
    <dgm:pt modelId="{DE7C9502-DEEC-483E-A360-F9A470C922A9}" type="parTrans" cxnId="{842E3769-C794-4861-883C-A3795AF6ED7E}">
      <dgm:prSet/>
      <dgm:spPr/>
      <dgm:t>
        <a:bodyPr/>
        <a:lstStyle/>
        <a:p>
          <a:endParaRPr lang="en-US"/>
        </a:p>
      </dgm:t>
    </dgm:pt>
    <dgm:pt modelId="{9C0ED64B-F5F3-46A6-A708-CBC5F5611062}" type="sibTrans" cxnId="{842E3769-C794-4861-883C-A3795AF6ED7E}">
      <dgm:prSet/>
      <dgm:spPr/>
      <dgm:t>
        <a:bodyPr/>
        <a:lstStyle/>
        <a:p>
          <a:endParaRPr lang="en-US"/>
        </a:p>
      </dgm:t>
    </dgm:pt>
    <dgm:pt modelId="{B179B44C-E58C-43BE-B422-34255F293E39}">
      <dgm:prSet phldrT="[Text]"/>
      <dgm:spPr/>
      <dgm:t>
        <a:bodyPr/>
        <a:lstStyle/>
        <a:p>
          <a:r>
            <a:rPr lang="en-US" dirty="0" smtClean="0">
              <a:solidFill>
                <a:schemeClr val="tx1"/>
              </a:solidFill>
            </a:rPr>
            <a:t>State Strategies</a:t>
          </a:r>
          <a:endParaRPr lang="en-US" dirty="0">
            <a:solidFill>
              <a:schemeClr val="tx1"/>
            </a:solidFill>
          </a:endParaRPr>
        </a:p>
      </dgm:t>
    </dgm:pt>
    <dgm:pt modelId="{6E6D339F-923A-487D-A0AD-3D4CE0F4DB92}" type="parTrans" cxnId="{A6983C99-3BC7-4144-860E-793A0BA4C848}">
      <dgm:prSet/>
      <dgm:spPr/>
      <dgm:t>
        <a:bodyPr/>
        <a:lstStyle/>
        <a:p>
          <a:endParaRPr lang="en-US"/>
        </a:p>
      </dgm:t>
    </dgm:pt>
    <dgm:pt modelId="{7471B739-5618-4826-9EE7-9F0A9539ACE9}" type="sibTrans" cxnId="{A6983C99-3BC7-4144-860E-793A0BA4C848}">
      <dgm:prSet/>
      <dgm:spPr/>
      <dgm:t>
        <a:bodyPr/>
        <a:lstStyle/>
        <a:p>
          <a:endParaRPr lang="en-US"/>
        </a:p>
      </dgm:t>
    </dgm:pt>
    <dgm:pt modelId="{DBC68176-1C36-4488-A2C1-C486CB58E268}">
      <dgm:prSet phldrT="[Text]"/>
      <dgm:spPr/>
      <dgm:t>
        <a:bodyPr/>
        <a:lstStyle/>
        <a:p>
          <a:r>
            <a:rPr lang="en-US" dirty="0" smtClean="0">
              <a:solidFill>
                <a:schemeClr val="tx1"/>
              </a:solidFill>
            </a:rPr>
            <a:t>Operational Planning</a:t>
          </a:r>
          <a:endParaRPr lang="en-US" dirty="0">
            <a:solidFill>
              <a:schemeClr val="tx1"/>
            </a:solidFill>
          </a:endParaRPr>
        </a:p>
      </dgm:t>
    </dgm:pt>
    <dgm:pt modelId="{C6D0EBE4-B4C1-42BA-B762-18AABC8BD36D}" type="parTrans" cxnId="{473BB1EF-A0B2-4F21-B9C4-826DC48D1C6C}">
      <dgm:prSet/>
      <dgm:spPr/>
      <dgm:t>
        <a:bodyPr/>
        <a:lstStyle/>
        <a:p>
          <a:endParaRPr lang="en-US"/>
        </a:p>
      </dgm:t>
    </dgm:pt>
    <dgm:pt modelId="{C9877C33-775D-4F5D-A8A0-632157E05B03}" type="sibTrans" cxnId="{473BB1EF-A0B2-4F21-B9C4-826DC48D1C6C}">
      <dgm:prSet/>
      <dgm:spPr/>
      <dgm:t>
        <a:bodyPr/>
        <a:lstStyle/>
        <a:p>
          <a:endParaRPr lang="en-US"/>
        </a:p>
      </dgm:t>
    </dgm:pt>
    <dgm:pt modelId="{E70362B8-BD32-4E05-B9AC-D57E8F6739A7}">
      <dgm:prSet phldrT="[Text]"/>
      <dgm:spPr/>
      <dgm:t>
        <a:bodyPr/>
        <a:lstStyle/>
        <a:p>
          <a:r>
            <a:rPr lang="en-US" dirty="0" smtClean="0">
              <a:solidFill>
                <a:schemeClr val="tx1"/>
              </a:solidFill>
            </a:rPr>
            <a:t>Strategy Implementation</a:t>
          </a:r>
          <a:endParaRPr lang="en-US" dirty="0">
            <a:solidFill>
              <a:schemeClr val="tx1"/>
            </a:solidFill>
          </a:endParaRPr>
        </a:p>
      </dgm:t>
    </dgm:pt>
    <dgm:pt modelId="{E9BE6D3B-D31E-448F-B977-9D5EAD624A92}" type="parTrans" cxnId="{6C8CD8B0-7F51-4B80-8BDB-05DCFF6D5ABB}">
      <dgm:prSet/>
      <dgm:spPr/>
      <dgm:t>
        <a:bodyPr/>
        <a:lstStyle/>
        <a:p>
          <a:endParaRPr lang="en-US"/>
        </a:p>
      </dgm:t>
    </dgm:pt>
    <dgm:pt modelId="{4AAD3792-569E-4054-BF77-7E3B0DFD6042}" type="sibTrans" cxnId="{6C8CD8B0-7F51-4B80-8BDB-05DCFF6D5ABB}">
      <dgm:prSet/>
      <dgm:spPr/>
      <dgm:t>
        <a:bodyPr/>
        <a:lstStyle/>
        <a:p>
          <a:endParaRPr lang="en-US"/>
        </a:p>
      </dgm:t>
    </dgm:pt>
    <dgm:pt modelId="{3150E09C-29FB-47C7-B660-74DC9722412C}">
      <dgm:prSet phldrT="[Text]"/>
      <dgm:spPr/>
      <dgm:t>
        <a:bodyPr/>
        <a:lstStyle/>
        <a:p>
          <a:r>
            <a:rPr lang="en-US" dirty="0" smtClean="0">
              <a:solidFill>
                <a:schemeClr val="tx1"/>
              </a:solidFill>
            </a:rPr>
            <a:t>Coordination with Combined State Plan Programs</a:t>
          </a:r>
          <a:endParaRPr lang="en-US" dirty="0">
            <a:solidFill>
              <a:schemeClr val="tx1"/>
            </a:solidFill>
          </a:endParaRPr>
        </a:p>
      </dgm:t>
    </dgm:pt>
    <dgm:pt modelId="{086B1349-147A-45B3-BCC5-8B60778F5116}" type="parTrans" cxnId="{3CF858CC-B6C6-436C-AB41-B7B14FB66F07}">
      <dgm:prSet/>
      <dgm:spPr/>
      <dgm:t>
        <a:bodyPr/>
        <a:lstStyle/>
        <a:p>
          <a:endParaRPr lang="en-US"/>
        </a:p>
      </dgm:t>
    </dgm:pt>
    <dgm:pt modelId="{0A606755-2EDB-44AF-8B1A-9CF7AAED7FAA}" type="sibTrans" cxnId="{3CF858CC-B6C6-436C-AB41-B7B14FB66F07}">
      <dgm:prSet/>
      <dgm:spPr/>
      <dgm:t>
        <a:bodyPr/>
        <a:lstStyle/>
        <a:p>
          <a:endParaRPr lang="en-US"/>
        </a:p>
      </dgm:t>
    </dgm:pt>
    <dgm:pt modelId="{6B5B0F29-7375-4778-90F5-84D9A68AF736}">
      <dgm:prSet phldrT="[Text]"/>
      <dgm:spPr/>
      <dgm:t>
        <a:bodyPr/>
        <a:lstStyle/>
        <a:p>
          <a:r>
            <a:rPr lang="en-US" dirty="0" smtClean="0">
              <a:solidFill>
                <a:schemeClr val="tx1"/>
              </a:solidFill>
            </a:rPr>
            <a:t>Common Assurances</a:t>
          </a:r>
          <a:endParaRPr lang="en-US" dirty="0">
            <a:solidFill>
              <a:schemeClr val="tx1"/>
            </a:solidFill>
          </a:endParaRPr>
        </a:p>
      </dgm:t>
    </dgm:pt>
    <dgm:pt modelId="{DEDA3986-DF13-42E0-A317-0BCE80D22B19}" type="parTrans" cxnId="{AA121DBD-1CFB-4982-841E-3AB4595054C3}">
      <dgm:prSet/>
      <dgm:spPr/>
      <dgm:t>
        <a:bodyPr/>
        <a:lstStyle/>
        <a:p>
          <a:endParaRPr lang="en-US"/>
        </a:p>
      </dgm:t>
    </dgm:pt>
    <dgm:pt modelId="{E966DE82-71CB-462A-9C5D-57A4A34A6BEC}" type="sibTrans" cxnId="{AA121DBD-1CFB-4982-841E-3AB4595054C3}">
      <dgm:prSet/>
      <dgm:spPr/>
      <dgm:t>
        <a:bodyPr/>
        <a:lstStyle/>
        <a:p>
          <a:endParaRPr lang="en-US"/>
        </a:p>
      </dgm:t>
    </dgm:pt>
    <dgm:pt modelId="{D7461EDB-EE48-4511-A962-D1C0E6AD5238}">
      <dgm:prSet phldrT="[Text]"/>
      <dgm:spPr/>
      <dgm:t>
        <a:bodyPr/>
        <a:lstStyle/>
        <a:p>
          <a:r>
            <a:rPr lang="en-US" dirty="0" smtClean="0">
              <a:solidFill>
                <a:schemeClr val="tx1"/>
              </a:solidFill>
            </a:rPr>
            <a:t>Title 1</a:t>
          </a:r>
          <a:endParaRPr lang="en-US" dirty="0">
            <a:solidFill>
              <a:schemeClr val="tx1"/>
            </a:solidFill>
          </a:endParaRPr>
        </a:p>
      </dgm:t>
    </dgm:pt>
    <dgm:pt modelId="{5D8492F0-99C8-46D8-8817-898A6EDECAB5}" type="parTrans" cxnId="{4A73E24E-D823-4323-8C21-D6B065826CDD}">
      <dgm:prSet/>
      <dgm:spPr/>
      <dgm:t>
        <a:bodyPr/>
        <a:lstStyle/>
        <a:p>
          <a:endParaRPr lang="en-US"/>
        </a:p>
      </dgm:t>
    </dgm:pt>
    <dgm:pt modelId="{22D04E90-8F83-4134-A80D-A8B74EE93588}" type="sibTrans" cxnId="{4A73E24E-D823-4323-8C21-D6B065826CDD}">
      <dgm:prSet/>
      <dgm:spPr/>
      <dgm:t>
        <a:bodyPr/>
        <a:lstStyle/>
        <a:p>
          <a:endParaRPr lang="en-US"/>
        </a:p>
      </dgm:t>
    </dgm:pt>
    <dgm:pt modelId="{63D73542-3F2B-4C0E-9473-1CACED953CD2}">
      <dgm:prSet phldrT="[Text]"/>
      <dgm:spPr/>
      <dgm:t>
        <a:bodyPr/>
        <a:lstStyle/>
        <a:p>
          <a:r>
            <a:rPr lang="en-US" dirty="0" smtClean="0">
              <a:solidFill>
                <a:schemeClr val="tx1"/>
              </a:solidFill>
            </a:rPr>
            <a:t>State Operating Systems &amp; Policies</a:t>
          </a:r>
          <a:endParaRPr lang="en-US" dirty="0">
            <a:solidFill>
              <a:schemeClr val="tx1"/>
            </a:solidFill>
          </a:endParaRPr>
        </a:p>
      </dgm:t>
    </dgm:pt>
    <dgm:pt modelId="{A64A8940-6F43-4E37-BE21-4A3FB5722C92}" type="parTrans" cxnId="{06748934-65D6-401E-9927-E9CB581B4607}">
      <dgm:prSet/>
      <dgm:spPr/>
      <dgm:t>
        <a:bodyPr/>
        <a:lstStyle/>
        <a:p>
          <a:endParaRPr lang="en-US"/>
        </a:p>
      </dgm:t>
    </dgm:pt>
    <dgm:pt modelId="{6DAE2F28-EDF6-4E03-9193-F53BAB6D0E57}" type="sibTrans" cxnId="{06748934-65D6-401E-9927-E9CB581B4607}">
      <dgm:prSet/>
      <dgm:spPr/>
      <dgm:t>
        <a:bodyPr/>
        <a:lstStyle/>
        <a:p>
          <a:endParaRPr lang="en-US"/>
        </a:p>
      </dgm:t>
    </dgm:pt>
    <dgm:pt modelId="{5D14AEEB-6FF1-44F4-BE63-697B26DC11EC}">
      <dgm:prSet phldrT="[Text]"/>
      <dgm:spPr/>
      <dgm:t>
        <a:bodyPr/>
        <a:lstStyle/>
        <a:p>
          <a:r>
            <a:rPr lang="en-US" dirty="0" smtClean="0">
              <a:solidFill>
                <a:schemeClr val="tx1"/>
              </a:solidFill>
            </a:rPr>
            <a:t>Program-Specific Plan Requirements for Core Programs</a:t>
          </a:r>
          <a:endParaRPr lang="en-US" dirty="0">
            <a:solidFill>
              <a:schemeClr val="tx1"/>
            </a:solidFill>
          </a:endParaRPr>
        </a:p>
      </dgm:t>
    </dgm:pt>
    <dgm:pt modelId="{B4E835E9-6B90-4696-98F3-01485DB08CB6}" type="parTrans" cxnId="{704ADB09-9783-4A69-AE23-2277521463EC}">
      <dgm:prSet/>
      <dgm:spPr/>
      <dgm:t>
        <a:bodyPr/>
        <a:lstStyle/>
        <a:p>
          <a:endParaRPr lang="en-US"/>
        </a:p>
      </dgm:t>
    </dgm:pt>
    <dgm:pt modelId="{30F501A9-2328-4554-8323-8403753E5E42}" type="sibTrans" cxnId="{704ADB09-9783-4A69-AE23-2277521463EC}">
      <dgm:prSet/>
      <dgm:spPr/>
      <dgm:t>
        <a:bodyPr/>
        <a:lstStyle/>
        <a:p>
          <a:endParaRPr lang="en-US"/>
        </a:p>
      </dgm:t>
    </dgm:pt>
    <dgm:pt modelId="{D9395092-EF1F-4CBA-9324-C8C0C1E0D9D5}">
      <dgm:prSet phldrT="[Text]"/>
      <dgm:spPr/>
      <dgm:t>
        <a:bodyPr/>
        <a:lstStyle/>
        <a:p>
          <a:r>
            <a:rPr lang="en-US" dirty="0" smtClean="0">
              <a:solidFill>
                <a:schemeClr val="tx1"/>
              </a:solidFill>
            </a:rPr>
            <a:t>Title II</a:t>
          </a:r>
          <a:endParaRPr lang="en-US" dirty="0">
            <a:solidFill>
              <a:schemeClr val="tx1"/>
            </a:solidFill>
          </a:endParaRPr>
        </a:p>
      </dgm:t>
    </dgm:pt>
    <dgm:pt modelId="{71A17993-530A-44BB-A3F9-608CA98AAD47}" type="parTrans" cxnId="{AC33AEDE-765E-4D8B-954D-0829761D4833}">
      <dgm:prSet/>
      <dgm:spPr/>
      <dgm:t>
        <a:bodyPr/>
        <a:lstStyle/>
        <a:p>
          <a:endParaRPr lang="en-US"/>
        </a:p>
      </dgm:t>
    </dgm:pt>
    <dgm:pt modelId="{BC24EB3B-8363-4BE8-AF80-07430DAF9B10}" type="sibTrans" cxnId="{AC33AEDE-765E-4D8B-954D-0829761D4833}">
      <dgm:prSet/>
      <dgm:spPr/>
      <dgm:t>
        <a:bodyPr/>
        <a:lstStyle/>
        <a:p>
          <a:endParaRPr lang="en-US"/>
        </a:p>
      </dgm:t>
    </dgm:pt>
    <dgm:pt modelId="{16D73AE4-A129-4572-939B-A1DAC762E5B6}">
      <dgm:prSet phldrT="[Text]"/>
      <dgm:spPr/>
      <dgm:t>
        <a:bodyPr/>
        <a:lstStyle/>
        <a:p>
          <a:r>
            <a:rPr lang="en-US" dirty="0" smtClean="0">
              <a:solidFill>
                <a:schemeClr val="tx1"/>
              </a:solidFill>
            </a:rPr>
            <a:t>Title III</a:t>
          </a:r>
          <a:endParaRPr lang="en-US" dirty="0">
            <a:solidFill>
              <a:schemeClr val="tx1"/>
            </a:solidFill>
          </a:endParaRPr>
        </a:p>
      </dgm:t>
    </dgm:pt>
    <dgm:pt modelId="{C0EC95ED-496C-43C3-86DA-122ABC4949CE}" type="parTrans" cxnId="{AC1C9009-4643-4E5A-98FD-24BBF9FC509F}">
      <dgm:prSet/>
      <dgm:spPr/>
      <dgm:t>
        <a:bodyPr/>
        <a:lstStyle/>
        <a:p>
          <a:endParaRPr lang="en-US"/>
        </a:p>
      </dgm:t>
    </dgm:pt>
    <dgm:pt modelId="{3D206F65-E45A-4940-B7C1-0228F8FC38B4}" type="sibTrans" cxnId="{AC1C9009-4643-4E5A-98FD-24BBF9FC509F}">
      <dgm:prSet/>
      <dgm:spPr/>
      <dgm:t>
        <a:bodyPr/>
        <a:lstStyle/>
        <a:p>
          <a:endParaRPr lang="en-US"/>
        </a:p>
      </dgm:t>
    </dgm:pt>
    <dgm:pt modelId="{DC9F781F-2312-4937-930C-2BA865B0C0D0}">
      <dgm:prSet phldrT="[Text]"/>
      <dgm:spPr/>
      <dgm:t>
        <a:bodyPr/>
        <a:lstStyle/>
        <a:p>
          <a:r>
            <a:rPr lang="en-US" dirty="0" smtClean="0">
              <a:solidFill>
                <a:schemeClr val="tx1"/>
              </a:solidFill>
            </a:rPr>
            <a:t>Title IV</a:t>
          </a:r>
          <a:endParaRPr lang="en-US" dirty="0">
            <a:solidFill>
              <a:schemeClr val="tx1"/>
            </a:solidFill>
          </a:endParaRPr>
        </a:p>
      </dgm:t>
    </dgm:pt>
    <dgm:pt modelId="{336EA264-41A8-4DB6-B635-5AE424E3DBA1}" type="parTrans" cxnId="{7ACD8526-9DA9-4139-B299-06D7566489CF}">
      <dgm:prSet/>
      <dgm:spPr/>
      <dgm:t>
        <a:bodyPr/>
        <a:lstStyle/>
        <a:p>
          <a:endParaRPr lang="en-US"/>
        </a:p>
      </dgm:t>
    </dgm:pt>
    <dgm:pt modelId="{9F478315-3B46-4EE0-A967-EF20DB1D51DE}" type="sibTrans" cxnId="{7ACD8526-9DA9-4139-B299-06D7566489CF}">
      <dgm:prSet/>
      <dgm:spPr/>
      <dgm:t>
        <a:bodyPr/>
        <a:lstStyle/>
        <a:p>
          <a:endParaRPr lang="en-US"/>
        </a:p>
      </dgm:t>
    </dgm:pt>
    <dgm:pt modelId="{9358FC1A-33BD-4B08-BA16-250BDC5D68FC}" type="pres">
      <dgm:prSet presAssocID="{4A365BBC-5624-437A-9571-AB4FA0BFB67E}" presName="theList" presStyleCnt="0">
        <dgm:presLayoutVars>
          <dgm:dir/>
          <dgm:animLvl val="lvl"/>
          <dgm:resizeHandles val="exact"/>
        </dgm:presLayoutVars>
      </dgm:prSet>
      <dgm:spPr/>
      <dgm:t>
        <a:bodyPr/>
        <a:lstStyle/>
        <a:p>
          <a:endParaRPr lang="en-US"/>
        </a:p>
      </dgm:t>
    </dgm:pt>
    <dgm:pt modelId="{B97C9148-56CB-4B5B-BA72-A5C42FC246E8}" type="pres">
      <dgm:prSet presAssocID="{C04314B5-548B-4BE5-A05D-DAE97C710F82}" presName="compNode" presStyleCnt="0"/>
      <dgm:spPr/>
    </dgm:pt>
    <dgm:pt modelId="{13F6C1A5-9B1A-4D5A-8AA4-49676B08D0E3}" type="pres">
      <dgm:prSet presAssocID="{C04314B5-548B-4BE5-A05D-DAE97C710F82}" presName="aNode" presStyleLbl="bgShp" presStyleIdx="0" presStyleCnt="5"/>
      <dgm:spPr/>
      <dgm:t>
        <a:bodyPr/>
        <a:lstStyle/>
        <a:p>
          <a:endParaRPr lang="en-US"/>
        </a:p>
      </dgm:t>
    </dgm:pt>
    <dgm:pt modelId="{E0F10160-6692-4B6C-9E77-96CCB7F3447A}" type="pres">
      <dgm:prSet presAssocID="{C04314B5-548B-4BE5-A05D-DAE97C710F82}" presName="textNode" presStyleLbl="bgShp" presStyleIdx="0" presStyleCnt="5"/>
      <dgm:spPr/>
      <dgm:t>
        <a:bodyPr/>
        <a:lstStyle/>
        <a:p>
          <a:endParaRPr lang="en-US"/>
        </a:p>
      </dgm:t>
    </dgm:pt>
    <dgm:pt modelId="{947C2E95-3188-4765-BD0B-472C36077690}" type="pres">
      <dgm:prSet presAssocID="{C04314B5-548B-4BE5-A05D-DAE97C710F82}" presName="compChildNode" presStyleCnt="0"/>
      <dgm:spPr/>
    </dgm:pt>
    <dgm:pt modelId="{E85B5C76-FA27-4D0F-ADDF-AD42D73D32C9}" type="pres">
      <dgm:prSet presAssocID="{C04314B5-548B-4BE5-A05D-DAE97C710F82}" presName="theInnerList" presStyleCnt="0"/>
      <dgm:spPr/>
    </dgm:pt>
    <dgm:pt modelId="{F497E914-D170-480E-A2B8-59C07BB9C388}" type="pres">
      <dgm:prSet presAssocID="{E66F3A70-461C-4F74-B1A9-F778D505394E}" presName="childNode" presStyleLbl="node1" presStyleIdx="0" presStyleCnt="9">
        <dgm:presLayoutVars>
          <dgm:bulletEnabled val="1"/>
        </dgm:presLayoutVars>
      </dgm:prSet>
      <dgm:spPr/>
      <dgm:t>
        <a:bodyPr/>
        <a:lstStyle/>
        <a:p>
          <a:endParaRPr lang="en-US"/>
        </a:p>
      </dgm:t>
    </dgm:pt>
    <dgm:pt modelId="{9DC8E934-CEE2-482F-B53D-CC49124FD83C}" type="pres">
      <dgm:prSet presAssocID="{E66F3A70-461C-4F74-B1A9-F778D505394E}" presName="aSpace2" presStyleCnt="0"/>
      <dgm:spPr/>
    </dgm:pt>
    <dgm:pt modelId="{E8684DF7-5494-424C-A826-F25649A1BF99}" type="pres">
      <dgm:prSet presAssocID="{86303F52-6EBE-466B-AC56-C88735099E3B}" presName="childNode" presStyleLbl="node1" presStyleIdx="1" presStyleCnt="9">
        <dgm:presLayoutVars>
          <dgm:bulletEnabled val="1"/>
        </dgm:presLayoutVars>
      </dgm:prSet>
      <dgm:spPr/>
      <dgm:t>
        <a:bodyPr/>
        <a:lstStyle/>
        <a:p>
          <a:endParaRPr lang="en-US"/>
        </a:p>
      </dgm:t>
    </dgm:pt>
    <dgm:pt modelId="{EE47D330-AF80-4661-8B59-1E3591B6A171}" type="pres">
      <dgm:prSet presAssocID="{86303F52-6EBE-466B-AC56-C88735099E3B}" presName="aSpace2" presStyleCnt="0"/>
      <dgm:spPr/>
    </dgm:pt>
    <dgm:pt modelId="{64D6B340-6D6C-4691-9C6F-D5BF473FA4CE}" type="pres">
      <dgm:prSet presAssocID="{B179B44C-E58C-43BE-B422-34255F293E39}" presName="childNode" presStyleLbl="node1" presStyleIdx="2" presStyleCnt="9">
        <dgm:presLayoutVars>
          <dgm:bulletEnabled val="1"/>
        </dgm:presLayoutVars>
      </dgm:prSet>
      <dgm:spPr/>
      <dgm:t>
        <a:bodyPr/>
        <a:lstStyle/>
        <a:p>
          <a:endParaRPr lang="en-US"/>
        </a:p>
      </dgm:t>
    </dgm:pt>
    <dgm:pt modelId="{0F362DDF-F8D3-4FCE-AF65-B730B989A7B2}" type="pres">
      <dgm:prSet presAssocID="{C04314B5-548B-4BE5-A05D-DAE97C710F82}" presName="aSpace" presStyleCnt="0"/>
      <dgm:spPr/>
    </dgm:pt>
    <dgm:pt modelId="{F4A6693E-BC1E-4C5F-903B-6D9E9645371F}" type="pres">
      <dgm:prSet presAssocID="{DBC68176-1C36-4488-A2C1-C486CB58E268}" presName="compNode" presStyleCnt="0"/>
      <dgm:spPr/>
    </dgm:pt>
    <dgm:pt modelId="{BB0211F8-24EA-4E03-B559-3F57B2EC9584}" type="pres">
      <dgm:prSet presAssocID="{DBC68176-1C36-4488-A2C1-C486CB58E268}" presName="aNode" presStyleLbl="bgShp" presStyleIdx="1" presStyleCnt="5"/>
      <dgm:spPr/>
      <dgm:t>
        <a:bodyPr/>
        <a:lstStyle/>
        <a:p>
          <a:endParaRPr lang="en-US"/>
        </a:p>
      </dgm:t>
    </dgm:pt>
    <dgm:pt modelId="{F058DD0B-5A60-4EDC-BABB-922707B97B8A}" type="pres">
      <dgm:prSet presAssocID="{DBC68176-1C36-4488-A2C1-C486CB58E268}" presName="textNode" presStyleLbl="bgShp" presStyleIdx="1" presStyleCnt="5"/>
      <dgm:spPr/>
      <dgm:t>
        <a:bodyPr/>
        <a:lstStyle/>
        <a:p>
          <a:endParaRPr lang="en-US"/>
        </a:p>
      </dgm:t>
    </dgm:pt>
    <dgm:pt modelId="{8703543B-65D4-4B06-9448-EF5B6E302E63}" type="pres">
      <dgm:prSet presAssocID="{DBC68176-1C36-4488-A2C1-C486CB58E268}" presName="compChildNode" presStyleCnt="0"/>
      <dgm:spPr/>
    </dgm:pt>
    <dgm:pt modelId="{18D000DC-E4C7-499C-A16A-87B6DDBF7954}" type="pres">
      <dgm:prSet presAssocID="{DBC68176-1C36-4488-A2C1-C486CB58E268}" presName="theInnerList" presStyleCnt="0"/>
      <dgm:spPr/>
    </dgm:pt>
    <dgm:pt modelId="{A513814E-82EB-4D2E-9B50-16004CD7AECE}" type="pres">
      <dgm:prSet presAssocID="{E70362B8-BD32-4E05-B9AC-D57E8F6739A7}" presName="childNode" presStyleLbl="node1" presStyleIdx="3" presStyleCnt="9">
        <dgm:presLayoutVars>
          <dgm:bulletEnabled val="1"/>
        </dgm:presLayoutVars>
      </dgm:prSet>
      <dgm:spPr/>
      <dgm:t>
        <a:bodyPr/>
        <a:lstStyle/>
        <a:p>
          <a:endParaRPr lang="en-US"/>
        </a:p>
      </dgm:t>
    </dgm:pt>
    <dgm:pt modelId="{E47740EE-B944-4369-81F9-0A18A25A0598}" type="pres">
      <dgm:prSet presAssocID="{E70362B8-BD32-4E05-B9AC-D57E8F6739A7}" presName="aSpace2" presStyleCnt="0"/>
      <dgm:spPr/>
    </dgm:pt>
    <dgm:pt modelId="{FDEA7AEA-8EB3-44A3-A9D1-00A6F13A77D1}" type="pres">
      <dgm:prSet presAssocID="{63D73542-3F2B-4C0E-9473-1CACED953CD2}" presName="childNode" presStyleLbl="node1" presStyleIdx="4" presStyleCnt="9">
        <dgm:presLayoutVars>
          <dgm:bulletEnabled val="1"/>
        </dgm:presLayoutVars>
      </dgm:prSet>
      <dgm:spPr/>
      <dgm:t>
        <a:bodyPr/>
        <a:lstStyle/>
        <a:p>
          <a:endParaRPr lang="en-US"/>
        </a:p>
      </dgm:t>
    </dgm:pt>
    <dgm:pt modelId="{86FA469C-5F91-449A-B8E1-7ACA74B53D33}" type="pres">
      <dgm:prSet presAssocID="{DBC68176-1C36-4488-A2C1-C486CB58E268}" presName="aSpace" presStyleCnt="0"/>
      <dgm:spPr/>
    </dgm:pt>
    <dgm:pt modelId="{B6357702-32AD-4E9E-8A6F-6B78FDDA2665}" type="pres">
      <dgm:prSet presAssocID="{3150E09C-29FB-47C7-B660-74DC9722412C}" presName="compNode" presStyleCnt="0"/>
      <dgm:spPr/>
    </dgm:pt>
    <dgm:pt modelId="{F47587D5-37EC-4F19-8579-99ED2C7F6A1E}" type="pres">
      <dgm:prSet presAssocID="{3150E09C-29FB-47C7-B660-74DC9722412C}" presName="aNode" presStyleLbl="bgShp" presStyleIdx="2" presStyleCnt="5"/>
      <dgm:spPr/>
      <dgm:t>
        <a:bodyPr/>
        <a:lstStyle/>
        <a:p>
          <a:endParaRPr lang="en-US"/>
        </a:p>
      </dgm:t>
    </dgm:pt>
    <dgm:pt modelId="{065DFCFE-BCE6-4E7A-8117-59A0A923B9F5}" type="pres">
      <dgm:prSet presAssocID="{3150E09C-29FB-47C7-B660-74DC9722412C}" presName="textNode" presStyleLbl="bgShp" presStyleIdx="2" presStyleCnt="5"/>
      <dgm:spPr/>
      <dgm:t>
        <a:bodyPr/>
        <a:lstStyle/>
        <a:p>
          <a:endParaRPr lang="en-US"/>
        </a:p>
      </dgm:t>
    </dgm:pt>
    <dgm:pt modelId="{A71CF4DA-5373-4FA2-A8B9-F8A30F00A446}" type="pres">
      <dgm:prSet presAssocID="{3150E09C-29FB-47C7-B660-74DC9722412C}" presName="compChildNode" presStyleCnt="0"/>
      <dgm:spPr/>
    </dgm:pt>
    <dgm:pt modelId="{A80A6B64-3BBC-4552-8F1A-5CC83598D70D}" type="pres">
      <dgm:prSet presAssocID="{3150E09C-29FB-47C7-B660-74DC9722412C}" presName="theInnerList" presStyleCnt="0"/>
      <dgm:spPr/>
    </dgm:pt>
    <dgm:pt modelId="{387041A2-8CEF-4B21-8F6B-15272EE16E51}" type="pres">
      <dgm:prSet presAssocID="{3150E09C-29FB-47C7-B660-74DC9722412C}" presName="aSpace" presStyleCnt="0"/>
      <dgm:spPr/>
    </dgm:pt>
    <dgm:pt modelId="{4EF96114-A1A8-419F-989B-BC8EA5488EBF}" type="pres">
      <dgm:prSet presAssocID="{6B5B0F29-7375-4778-90F5-84D9A68AF736}" presName="compNode" presStyleCnt="0"/>
      <dgm:spPr/>
    </dgm:pt>
    <dgm:pt modelId="{4085FFCD-8DC9-406A-BF75-837725D5D7C5}" type="pres">
      <dgm:prSet presAssocID="{6B5B0F29-7375-4778-90F5-84D9A68AF736}" presName="aNode" presStyleLbl="bgShp" presStyleIdx="3" presStyleCnt="5"/>
      <dgm:spPr/>
      <dgm:t>
        <a:bodyPr/>
        <a:lstStyle/>
        <a:p>
          <a:endParaRPr lang="en-US"/>
        </a:p>
      </dgm:t>
    </dgm:pt>
    <dgm:pt modelId="{6FAAA6A5-2E09-41E1-8963-CDADF5CC0E0F}" type="pres">
      <dgm:prSet presAssocID="{6B5B0F29-7375-4778-90F5-84D9A68AF736}" presName="textNode" presStyleLbl="bgShp" presStyleIdx="3" presStyleCnt="5"/>
      <dgm:spPr/>
      <dgm:t>
        <a:bodyPr/>
        <a:lstStyle/>
        <a:p>
          <a:endParaRPr lang="en-US"/>
        </a:p>
      </dgm:t>
    </dgm:pt>
    <dgm:pt modelId="{80197954-91C5-4433-B645-A8C14E36769B}" type="pres">
      <dgm:prSet presAssocID="{6B5B0F29-7375-4778-90F5-84D9A68AF736}" presName="compChildNode" presStyleCnt="0"/>
      <dgm:spPr/>
    </dgm:pt>
    <dgm:pt modelId="{63FF8CA1-A4D9-4C17-82BD-1A8D4892DAB5}" type="pres">
      <dgm:prSet presAssocID="{6B5B0F29-7375-4778-90F5-84D9A68AF736}" presName="theInnerList" presStyleCnt="0"/>
      <dgm:spPr/>
    </dgm:pt>
    <dgm:pt modelId="{6CCA7CDF-F243-44A3-8F10-FE634D28BCAE}" type="pres">
      <dgm:prSet presAssocID="{6B5B0F29-7375-4778-90F5-84D9A68AF736}" presName="aSpace" presStyleCnt="0"/>
      <dgm:spPr/>
    </dgm:pt>
    <dgm:pt modelId="{84580521-91A5-48BA-86D2-9BCA8CE0E05A}" type="pres">
      <dgm:prSet presAssocID="{5D14AEEB-6FF1-44F4-BE63-697B26DC11EC}" presName="compNode" presStyleCnt="0"/>
      <dgm:spPr/>
    </dgm:pt>
    <dgm:pt modelId="{48EC9B67-A45E-4A2F-A6C2-EA7F7E920D4B}" type="pres">
      <dgm:prSet presAssocID="{5D14AEEB-6FF1-44F4-BE63-697B26DC11EC}" presName="aNode" presStyleLbl="bgShp" presStyleIdx="4" presStyleCnt="5"/>
      <dgm:spPr/>
      <dgm:t>
        <a:bodyPr/>
        <a:lstStyle/>
        <a:p>
          <a:endParaRPr lang="en-US"/>
        </a:p>
      </dgm:t>
    </dgm:pt>
    <dgm:pt modelId="{4ADF1ADA-B910-4FB6-B269-1D788F4C0826}" type="pres">
      <dgm:prSet presAssocID="{5D14AEEB-6FF1-44F4-BE63-697B26DC11EC}" presName="textNode" presStyleLbl="bgShp" presStyleIdx="4" presStyleCnt="5"/>
      <dgm:spPr/>
      <dgm:t>
        <a:bodyPr/>
        <a:lstStyle/>
        <a:p>
          <a:endParaRPr lang="en-US"/>
        </a:p>
      </dgm:t>
    </dgm:pt>
    <dgm:pt modelId="{53E4BBF4-CC29-4267-8FE4-2654187A1914}" type="pres">
      <dgm:prSet presAssocID="{5D14AEEB-6FF1-44F4-BE63-697B26DC11EC}" presName="compChildNode" presStyleCnt="0"/>
      <dgm:spPr/>
    </dgm:pt>
    <dgm:pt modelId="{8169AC78-B0FE-47C9-BDF9-98D4233F124C}" type="pres">
      <dgm:prSet presAssocID="{5D14AEEB-6FF1-44F4-BE63-697B26DC11EC}" presName="theInnerList" presStyleCnt="0"/>
      <dgm:spPr/>
    </dgm:pt>
    <dgm:pt modelId="{E841EE0F-3EDA-4C56-8735-EF77AAFC53C5}" type="pres">
      <dgm:prSet presAssocID="{D7461EDB-EE48-4511-A962-D1C0E6AD5238}" presName="childNode" presStyleLbl="node1" presStyleIdx="5" presStyleCnt="9">
        <dgm:presLayoutVars>
          <dgm:bulletEnabled val="1"/>
        </dgm:presLayoutVars>
      </dgm:prSet>
      <dgm:spPr/>
      <dgm:t>
        <a:bodyPr/>
        <a:lstStyle/>
        <a:p>
          <a:endParaRPr lang="en-US"/>
        </a:p>
      </dgm:t>
    </dgm:pt>
    <dgm:pt modelId="{C286B5D2-155A-41E1-B69A-BB1981F26BAC}" type="pres">
      <dgm:prSet presAssocID="{D7461EDB-EE48-4511-A962-D1C0E6AD5238}" presName="aSpace2" presStyleCnt="0"/>
      <dgm:spPr/>
    </dgm:pt>
    <dgm:pt modelId="{EE7F3DAB-E2F7-4B91-A156-4B33A5481E50}" type="pres">
      <dgm:prSet presAssocID="{D9395092-EF1F-4CBA-9324-C8C0C1E0D9D5}" presName="childNode" presStyleLbl="node1" presStyleIdx="6" presStyleCnt="9">
        <dgm:presLayoutVars>
          <dgm:bulletEnabled val="1"/>
        </dgm:presLayoutVars>
      </dgm:prSet>
      <dgm:spPr/>
      <dgm:t>
        <a:bodyPr/>
        <a:lstStyle/>
        <a:p>
          <a:endParaRPr lang="en-US"/>
        </a:p>
      </dgm:t>
    </dgm:pt>
    <dgm:pt modelId="{DFE0E97D-B61E-48BF-A24F-6638A3190AC2}" type="pres">
      <dgm:prSet presAssocID="{D9395092-EF1F-4CBA-9324-C8C0C1E0D9D5}" presName="aSpace2" presStyleCnt="0"/>
      <dgm:spPr/>
    </dgm:pt>
    <dgm:pt modelId="{D21E91BE-9A9B-46F8-AD36-B32FD2ED58BC}" type="pres">
      <dgm:prSet presAssocID="{16D73AE4-A129-4572-939B-A1DAC762E5B6}" presName="childNode" presStyleLbl="node1" presStyleIdx="7" presStyleCnt="9">
        <dgm:presLayoutVars>
          <dgm:bulletEnabled val="1"/>
        </dgm:presLayoutVars>
      </dgm:prSet>
      <dgm:spPr/>
      <dgm:t>
        <a:bodyPr/>
        <a:lstStyle/>
        <a:p>
          <a:endParaRPr lang="en-US"/>
        </a:p>
      </dgm:t>
    </dgm:pt>
    <dgm:pt modelId="{E6BF3319-F282-465B-ACD6-5D834E0ABBAF}" type="pres">
      <dgm:prSet presAssocID="{16D73AE4-A129-4572-939B-A1DAC762E5B6}" presName="aSpace2" presStyleCnt="0"/>
      <dgm:spPr/>
    </dgm:pt>
    <dgm:pt modelId="{684F56B4-9342-4585-AA82-1EEB75E41D92}" type="pres">
      <dgm:prSet presAssocID="{DC9F781F-2312-4937-930C-2BA865B0C0D0}" presName="childNode" presStyleLbl="node1" presStyleIdx="8" presStyleCnt="9">
        <dgm:presLayoutVars>
          <dgm:bulletEnabled val="1"/>
        </dgm:presLayoutVars>
      </dgm:prSet>
      <dgm:spPr/>
      <dgm:t>
        <a:bodyPr/>
        <a:lstStyle/>
        <a:p>
          <a:endParaRPr lang="en-US"/>
        </a:p>
      </dgm:t>
    </dgm:pt>
  </dgm:ptLst>
  <dgm:cxnLst>
    <dgm:cxn modelId="{816B314F-57DE-45A8-8771-D8E39EB7F83F}" type="presOf" srcId="{5D14AEEB-6FF1-44F4-BE63-697B26DC11EC}" destId="{4ADF1ADA-B910-4FB6-B269-1D788F4C0826}" srcOrd="1" destOrd="0" presId="urn:microsoft.com/office/officeart/2005/8/layout/lProcess2"/>
    <dgm:cxn modelId="{B3E78138-99B6-491D-8952-1CDCEEABF0E5}" type="presOf" srcId="{B179B44C-E58C-43BE-B422-34255F293E39}" destId="{64D6B340-6D6C-4691-9C6F-D5BF473FA4CE}" srcOrd="0" destOrd="0" presId="urn:microsoft.com/office/officeart/2005/8/layout/lProcess2"/>
    <dgm:cxn modelId="{BD82203E-934F-4A5C-B80B-979C95D9F88D}" type="presOf" srcId="{6B5B0F29-7375-4778-90F5-84D9A68AF736}" destId="{4085FFCD-8DC9-406A-BF75-837725D5D7C5}" srcOrd="0" destOrd="0" presId="urn:microsoft.com/office/officeart/2005/8/layout/lProcess2"/>
    <dgm:cxn modelId="{704ADB09-9783-4A69-AE23-2277521463EC}" srcId="{4A365BBC-5624-437A-9571-AB4FA0BFB67E}" destId="{5D14AEEB-6FF1-44F4-BE63-697B26DC11EC}" srcOrd="4" destOrd="0" parTransId="{B4E835E9-6B90-4696-98F3-01485DB08CB6}" sibTransId="{30F501A9-2328-4554-8323-8403753E5E42}"/>
    <dgm:cxn modelId="{06748934-65D6-401E-9927-E9CB581B4607}" srcId="{DBC68176-1C36-4488-A2C1-C486CB58E268}" destId="{63D73542-3F2B-4C0E-9473-1CACED953CD2}" srcOrd="1" destOrd="0" parTransId="{A64A8940-6F43-4E37-BE21-4A3FB5722C92}" sibTransId="{6DAE2F28-EDF6-4E03-9193-F53BAB6D0E57}"/>
    <dgm:cxn modelId="{A6983C99-3BC7-4144-860E-793A0BA4C848}" srcId="{C04314B5-548B-4BE5-A05D-DAE97C710F82}" destId="{B179B44C-E58C-43BE-B422-34255F293E39}" srcOrd="2" destOrd="0" parTransId="{6E6D339F-923A-487D-A0AD-3D4CE0F4DB92}" sibTransId="{7471B739-5618-4826-9EE7-9F0A9539ACE9}"/>
    <dgm:cxn modelId="{CCCBB67A-6429-4D86-975B-1D1E0C286075}" type="presOf" srcId="{6B5B0F29-7375-4778-90F5-84D9A68AF736}" destId="{6FAAA6A5-2E09-41E1-8963-CDADF5CC0E0F}" srcOrd="1" destOrd="0" presId="urn:microsoft.com/office/officeart/2005/8/layout/lProcess2"/>
    <dgm:cxn modelId="{9EA370DA-DF2A-41FB-9723-91A906D07A45}" type="presOf" srcId="{3150E09C-29FB-47C7-B660-74DC9722412C}" destId="{F47587D5-37EC-4F19-8579-99ED2C7F6A1E}" srcOrd="0" destOrd="0" presId="urn:microsoft.com/office/officeart/2005/8/layout/lProcess2"/>
    <dgm:cxn modelId="{AEF46315-C462-45B1-92DC-2A0C9C7A706A}" type="presOf" srcId="{63D73542-3F2B-4C0E-9473-1CACED953CD2}" destId="{FDEA7AEA-8EB3-44A3-A9D1-00A6F13A77D1}" srcOrd="0" destOrd="0" presId="urn:microsoft.com/office/officeart/2005/8/layout/lProcess2"/>
    <dgm:cxn modelId="{842E3769-C794-4861-883C-A3795AF6ED7E}" srcId="{C04314B5-548B-4BE5-A05D-DAE97C710F82}" destId="{86303F52-6EBE-466B-AC56-C88735099E3B}" srcOrd="1" destOrd="0" parTransId="{DE7C9502-DEEC-483E-A360-F9A470C922A9}" sibTransId="{9C0ED64B-F5F3-46A6-A708-CBC5F5611062}"/>
    <dgm:cxn modelId="{332B955D-F046-406D-8904-88F005D6E318}" type="presOf" srcId="{86303F52-6EBE-466B-AC56-C88735099E3B}" destId="{E8684DF7-5494-424C-A826-F25649A1BF99}" srcOrd="0" destOrd="0" presId="urn:microsoft.com/office/officeart/2005/8/layout/lProcess2"/>
    <dgm:cxn modelId="{587C36B6-9106-4133-BF98-DD9B1D48E23D}" type="presOf" srcId="{E70362B8-BD32-4E05-B9AC-D57E8F6739A7}" destId="{A513814E-82EB-4D2E-9B50-16004CD7AECE}" srcOrd="0" destOrd="0" presId="urn:microsoft.com/office/officeart/2005/8/layout/lProcess2"/>
    <dgm:cxn modelId="{CCE1B3C7-C1ED-4D4E-BF12-FCDAA8F62CA0}" type="presOf" srcId="{C04314B5-548B-4BE5-A05D-DAE97C710F82}" destId="{13F6C1A5-9B1A-4D5A-8AA4-49676B08D0E3}" srcOrd="0" destOrd="0" presId="urn:microsoft.com/office/officeart/2005/8/layout/lProcess2"/>
    <dgm:cxn modelId="{7ACD8526-9DA9-4139-B299-06D7566489CF}" srcId="{5D14AEEB-6FF1-44F4-BE63-697B26DC11EC}" destId="{DC9F781F-2312-4937-930C-2BA865B0C0D0}" srcOrd="3" destOrd="0" parTransId="{336EA264-41A8-4DB6-B635-5AE424E3DBA1}" sibTransId="{9F478315-3B46-4EE0-A967-EF20DB1D51DE}"/>
    <dgm:cxn modelId="{AAC33B39-77A9-4D69-B507-D99164919FA5}" type="presOf" srcId="{4A365BBC-5624-437A-9571-AB4FA0BFB67E}" destId="{9358FC1A-33BD-4B08-BA16-250BDC5D68FC}" srcOrd="0" destOrd="0" presId="urn:microsoft.com/office/officeart/2005/8/layout/lProcess2"/>
    <dgm:cxn modelId="{F0C4DAC8-5A5F-42A2-997B-C2B1B8E194D1}" type="presOf" srcId="{16D73AE4-A129-4572-939B-A1DAC762E5B6}" destId="{D21E91BE-9A9B-46F8-AD36-B32FD2ED58BC}" srcOrd="0" destOrd="0" presId="urn:microsoft.com/office/officeart/2005/8/layout/lProcess2"/>
    <dgm:cxn modelId="{8D19CF6F-B744-4D4E-93BC-89C0B661774B}" type="presOf" srcId="{D7461EDB-EE48-4511-A962-D1C0E6AD5238}" destId="{E841EE0F-3EDA-4C56-8735-EF77AAFC53C5}" srcOrd="0" destOrd="0" presId="urn:microsoft.com/office/officeart/2005/8/layout/lProcess2"/>
    <dgm:cxn modelId="{3081E151-EAE6-4208-8023-318606BC1BD0}" type="presOf" srcId="{DBC68176-1C36-4488-A2C1-C486CB58E268}" destId="{BB0211F8-24EA-4E03-B559-3F57B2EC9584}" srcOrd="0" destOrd="0" presId="urn:microsoft.com/office/officeart/2005/8/layout/lProcess2"/>
    <dgm:cxn modelId="{21EF29B5-D801-44D2-B029-7F05D4D2D5C2}" srcId="{C04314B5-548B-4BE5-A05D-DAE97C710F82}" destId="{E66F3A70-461C-4F74-B1A9-F778D505394E}" srcOrd="0" destOrd="0" parTransId="{1A726CA1-BE95-4D33-9A55-380D16865359}" sibTransId="{078FE56D-A5A3-4DA7-B83A-77EC336382AE}"/>
    <dgm:cxn modelId="{9D16359F-9045-49D7-8978-CB8A0D472063}" type="presOf" srcId="{C04314B5-548B-4BE5-A05D-DAE97C710F82}" destId="{E0F10160-6692-4B6C-9E77-96CCB7F3447A}" srcOrd="1" destOrd="0" presId="urn:microsoft.com/office/officeart/2005/8/layout/lProcess2"/>
    <dgm:cxn modelId="{D0EEC85B-0AEE-451C-AF16-D6676C3A6EEC}" srcId="{4A365BBC-5624-437A-9571-AB4FA0BFB67E}" destId="{C04314B5-548B-4BE5-A05D-DAE97C710F82}" srcOrd="0" destOrd="0" parTransId="{D0596D00-B773-4DC7-A631-5AA301A32A7C}" sibTransId="{FEFFFBF4-0A1F-48D6-851D-B312B14DA909}"/>
    <dgm:cxn modelId="{473BB1EF-A0B2-4F21-B9C4-826DC48D1C6C}" srcId="{4A365BBC-5624-437A-9571-AB4FA0BFB67E}" destId="{DBC68176-1C36-4488-A2C1-C486CB58E268}" srcOrd="1" destOrd="0" parTransId="{C6D0EBE4-B4C1-42BA-B762-18AABC8BD36D}" sibTransId="{C9877C33-775D-4F5D-A8A0-632157E05B03}"/>
    <dgm:cxn modelId="{3CF858CC-B6C6-436C-AB41-B7B14FB66F07}" srcId="{4A365BBC-5624-437A-9571-AB4FA0BFB67E}" destId="{3150E09C-29FB-47C7-B660-74DC9722412C}" srcOrd="2" destOrd="0" parTransId="{086B1349-147A-45B3-BCC5-8B60778F5116}" sibTransId="{0A606755-2EDB-44AF-8B1A-9CF7AAED7FAA}"/>
    <dgm:cxn modelId="{B6B3C3F3-730C-4511-A8C9-AA11FFA5129A}" type="presOf" srcId="{E66F3A70-461C-4F74-B1A9-F778D505394E}" destId="{F497E914-D170-480E-A2B8-59C07BB9C388}" srcOrd="0" destOrd="0" presId="urn:microsoft.com/office/officeart/2005/8/layout/lProcess2"/>
    <dgm:cxn modelId="{4A73E24E-D823-4323-8C21-D6B065826CDD}" srcId="{5D14AEEB-6FF1-44F4-BE63-697B26DC11EC}" destId="{D7461EDB-EE48-4511-A962-D1C0E6AD5238}" srcOrd="0" destOrd="0" parTransId="{5D8492F0-99C8-46D8-8817-898A6EDECAB5}" sibTransId="{22D04E90-8F83-4134-A80D-A8B74EE93588}"/>
    <dgm:cxn modelId="{933E7877-6DCD-449F-BCFE-1E395C0046AA}" type="presOf" srcId="{DC9F781F-2312-4937-930C-2BA865B0C0D0}" destId="{684F56B4-9342-4585-AA82-1EEB75E41D92}" srcOrd="0" destOrd="0" presId="urn:microsoft.com/office/officeart/2005/8/layout/lProcess2"/>
    <dgm:cxn modelId="{AA121DBD-1CFB-4982-841E-3AB4595054C3}" srcId="{4A365BBC-5624-437A-9571-AB4FA0BFB67E}" destId="{6B5B0F29-7375-4778-90F5-84D9A68AF736}" srcOrd="3" destOrd="0" parTransId="{DEDA3986-DF13-42E0-A317-0BCE80D22B19}" sibTransId="{E966DE82-71CB-462A-9C5D-57A4A34A6BEC}"/>
    <dgm:cxn modelId="{8643C484-7106-43D5-B934-22F4EB81D045}" type="presOf" srcId="{DBC68176-1C36-4488-A2C1-C486CB58E268}" destId="{F058DD0B-5A60-4EDC-BABB-922707B97B8A}" srcOrd="1" destOrd="0" presId="urn:microsoft.com/office/officeart/2005/8/layout/lProcess2"/>
    <dgm:cxn modelId="{6C8CD8B0-7F51-4B80-8BDB-05DCFF6D5ABB}" srcId="{DBC68176-1C36-4488-A2C1-C486CB58E268}" destId="{E70362B8-BD32-4E05-B9AC-D57E8F6739A7}" srcOrd="0" destOrd="0" parTransId="{E9BE6D3B-D31E-448F-B977-9D5EAD624A92}" sibTransId="{4AAD3792-569E-4054-BF77-7E3B0DFD6042}"/>
    <dgm:cxn modelId="{AC33AEDE-765E-4D8B-954D-0829761D4833}" srcId="{5D14AEEB-6FF1-44F4-BE63-697B26DC11EC}" destId="{D9395092-EF1F-4CBA-9324-C8C0C1E0D9D5}" srcOrd="1" destOrd="0" parTransId="{71A17993-530A-44BB-A3F9-608CA98AAD47}" sibTransId="{BC24EB3B-8363-4BE8-AF80-07430DAF9B10}"/>
    <dgm:cxn modelId="{AC1C9009-4643-4E5A-98FD-24BBF9FC509F}" srcId="{5D14AEEB-6FF1-44F4-BE63-697B26DC11EC}" destId="{16D73AE4-A129-4572-939B-A1DAC762E5B6}" srcOrd="2" destOrd="0" parTransId="{C0EC95ED-496C-43C3-86DA-122ABC4949CE}" sibTransId="{3D206F65-E45A-4940-B7C1-0228F8FC38B4}"/>
    <dgm:cxn modelId="{00BA25DA-C772-4986-9635-DB772213E737}" type="presOf" srcId="{3150E09C-29FB-47C7-B660-74DC9722412C}" destId="{065DFCFE-BCE6-4E7A-8117-59A0A923B9F5}" srcOrd="1" destOrd="0" presId="urn:microsoft.com/office/officeart/2005/8/layout/lProcess2"/>
    <dgm:cxn modelId="{CCFFB4A2-DB78-4400-85BC-12FD3BC5A655}" type="presOf" srcId="{D9395092-EF1F-4CBA-9324-C8C0C1E0D9D5}" destId="{EE7F3DAB-E2F7-4B91-A156-4B33A5481E50}" srcOrd="0" destOrd="0" presId="urn:microsoft.com/office/officeart/2005/8/layout/lProcess2"/>
    <dgm:cxn modelId="{23E30376-C41A-493B-87B5-B3AEE7464AC1}" type="presOf" srcId="{5D14AEEB-6FF1-44F4-BE63-697B26DC11EC}" destId="{48EC9B67-A45E-4A2F-A6C2-EA7F7E920D4B}" srcOrd="0" destOrd="0" presId="urn:microsoft.com/office/officeart/2005/8/layout/lProcess2"/>
    <dgm:cxn modelId="{17EC908B-80F2-462D-B0DE-9BEF3D4D2177}" type="presParOf" srcId="{9358FC1A-33BD-4B08-BA16-250BDC5D68FC}" destId="{B97C9148-56CB-4B5B-BA72-A5C42FC246E8}" srcOrd="0" destOrd="0" presId="urn:microsoft.com/office/officeart/2005/8/layout/lProcess2"/>
    <dgm:cxn modelId="{37035C5B-77F2-42FF-8861-7BDD6150AA43}" type="presParOf" srcId="{B97C9148-56CB-4B5B-BA72-A5C42FC246E8}" destId="{13F6C1A5-9B1A-4D5A-8AA4-49676B08D0E3}" srcOrd="0" destOrd="0" presId="urn:microsoft.com/office/officeart/2005/8/layout/lProcess2"/>
    <dgm:cxn modelId="{87728C8F-49E9-4D3A-8007-9070872216C6}" type="presParOf" srcId="{B97C9148-56CB-4B5B-BA72-A5C42FC246E8}" destId="{E0F10160-6692-4B6C-9E77-96CCB7F3447A}" srcOrd="1" destOrd="0" presId="urn:microsoft.com/office/officeart/2005/8/layout/lProcess2"/>
    <dgm:cxn modelId="{35BC9563-822C-4DAC-ACC8-37A167B33D26}" type="presParOf" srcId="{B97C9148-56CB-4B5B-BA72-A5C42FC246E8}" destId="{947C2E95-3188-4765-BD0B-472C36077690}" srcOrd="2" destOrd="0" presId="urn:microsoft.com/office/officeart/2005/8/layout/lProcess2"/>
    <dgm:cxn modelId="{6273039B-CE2B-4C46-8B7A-97D507E2D03A}" type="presParOf" srcId="{947C2E95-3188-4765-BD0B-472C36077690}" destId="{E85B5C76-FA27-4D0F-ADDF-AD42D73D32C9}" srcOrd="0" destOrd="0" presId="urn:microsoft.com/office/officeart/2005/8/layout/lProcess2"/>
    <dgm:cxn modelId="{693F2A81-0B33-43BD-AF85-C4B357DF5E8E}" type="presParOf" srcId="{E85B5C76-FA27-4D0F-ADDF-AD42D73D32C9}" destId="{F497E914-D170-480E-A2B8-59C07BB9C388}" srcOrd="0" destOrd="0" presId="urn:microsoft.com/office/officeart/2005/8/layout/lProcess2"/>
    <dgm:cxn modelId="{C7826BFD-3248-4C56-A5BB-C9441C55575B}" type="presParOf" srcId="{E85B5C76-FA27-4D0F-ADDF-AD42D73D32C9}" destId="{9DC8E934-CEE2-482F-B53D-CC49124FD83C}" srcOrd="1" destOrd="0" presId="urn:microsoft.com/office/officeart/2005/8/layout/lProcess2"/>
    <dgm:cxn modelId="{18B38D99-8FF4-4D10-BDD7-55AAEDD37120}" type="presParOf" srcId="{E85B5C76-FA27-4D0F-ADDF-AD42D73D32C9}" destId="{E8684DF7-5494-424C-A826-F25649A1BF99}" srcOrd="2" destOrd="0" presId="urn:microsoft.com/office/officeart/2005/8/layout/lProcess2"/>
    <dgm:cxn modelId="{96163536-FEF9-4A86-8C51-94483C883B6A}" type="presParOf" srcId="{E85B5C76-FA27-4D0F-ADDF-AD42D73D32C9}" destId="{EE47D330-AF80-4661-8B59-1E3591B6A171}" srcOrd="3" destOrd="0" presId="urn:microsoft.com/office/officeart/2005/8/layout/lProcess2"/>
    <dgm:cxn modelId="{8E7EC352-F54E-462B-AAC2-07DA2284A9DE}" type="presParOf" srcId="{E85B5C76-FA27-4D0F-ADDF-AD42D73D32C9}" destId="{64D6B340-6D6C-4691-9C6F-D5BF473FA4CE}" srcOrd="4" destOrd="0" presId="urn:microsoft.com/office/officeart/2005/8/layout/lProcess2"/>
    <dgm:cxn modelId="{388A9365-65D5-48BE-A295-5F2DDB38AD89}" type="presParOf" srcId="{9358FC1A-33BD-4B08-BA16-250BDC5D68FC}" destId="{0F362DDF-F8D3-4FCE-AF65-B730B989A7B2}" srcOrd="1" destOrd="0" presId="urn:microsoft.com/office/officeart/2005/8/layout/lProcess2"/>
    <dgm:cxn modelId="{7CDB730D-E691-4D77-A78E-7351AF2673A2}" type="presParOf" srcId="{9358FC1A-33BD-4B08-BA16-250BDC5D68FC}" destId="{F4A6693E-BC1E-4C5F-903B-6D9E9645371F}" srcOrd="2" destOrd="0" presId="urn:microsoft.com/office/officeart/2005/8/layout/lProcess2"/>
    <dgm:cxn modelId="{833A354C-175F-4998-AF14-631848F98804}" type="presParOf" srcId="{F4A6693E-BC1E-4C5F-903B-6D9E9645371F}" destId="{BB0211F8-24EA-4E03-B559-3F57B2EC9584}" srcOrd="0" destOrd="0" presId="urn:microsoft.com/office/officeart/2005/8/layout/lProcess2"/>
    <dgm:cxn modelId="{098C8175-6387-4EBB-AD4B-182EEDEBB472}" type="presParOf" srcId="{F4A6693E-BC1E-4C5F-903B-6D9E9645371F}" destId="{F058DD0B-5A60-4EDC-BABB-922707B97B8A}" srcOrd="1" destOrd="0" presId="urn:microsoft.com/office/officeart/2005/8/layout/lProcess2"/>
    <dgm:cxn modelId="{09EAD260-4F69-4EE0-A186-78AD59AB5F48}" type="presParOf" srcId="{F4A6693E-BC1E-4C5F-903B-6D9E9645371F}" destId="{8703543B-65D4-4B06-9448-EF5B6E302E63}" srcOrd="2" destOrd="0" presId="urn:microsoft.com/office/officeart/2005/8/layout/lProcess2"/>
    <dgm:cxn modelId="{1C3C9DF7-7D13-4F4B-AB7D-8949EDCA60BB}" type="presParOf" srcId="{8703543B-65D4-4B06-9448-EF5B6E302E63}" destId="{18D000DC-E4C7-499C-A16A-87B6DDBF7954}" srcOrd="0" destOrd="0" presId="urn:microsoft.com/office/officeart/2005/8/layout/lProcess2"/>
    <dgm:cxn modelId="{C3B99950-F4EE-41B2-A551-542406EB9AB1}" type="presParOf" srcId="{18D000DC-E4C7-499C-A16A-87B6DDBF7954}" destId="{A513814E-82EB-4D2E-9B50-16004CD7AECE}" srcOrd="0" destOrd="0" presId="urn:microsoft.com/office/officeart/2005/8/layout/lProcess2"/>
    <dgm:cxn modelId="{8CD2EAB7-7513-4096-A7FD-255B92FE2583}" type="presParOf" srcId="{18D000DC-E4C7-499C-A16A-87B6DDBF7954}" destId="{E47740EE-B944-4369-81F9-0A18A25A0598}" srcOrd="1" destOrd="0" presId="urn:microsoft.com/office/officeart/2005/8/layout/lProcess2"/>
    <dgm:cxn modelId="{DB7D2336-DB02-4D11-99B6-744ECE1EC5FB}" type="presParOf" srcId="{18D000DC-E4C7-499C-A16A-87B6DDBF7954}" destId="{FDEA7AEA-8EB3-44A3-A9D1-00A6F13A77D1}" srcOrd="2" destOrd="0" presId="urn:microsoft.com/office/officeart/2005/8/layout/lProcess2"/>
    <dgm:cxn modelId="{EA1DAFA5-6222-4E4C-B1CD-633D0DF17204}" type="presParOf" srcId="{9358FC1A-33BD-4B08-BA16-250BDC5D68FC}" destId="{86FA469C-5F91-449A-B8E1-7ACA74B53D33}" srcOrd="3" destOrd="0" presId="urn:microsoft.com/office/officeart/2005/8/layout/lProcess2"/>
    <dgm:cxn modelId="{A53A0CE5-E152-48C6-89B6-3A30B6B02AAB}" type="presParOf" srcId="{9358FC1A-33BD-4B08-BA16-250BDC5D68FC}" destId="{B6357702-32AD-4E9E-8A6F-6B78FDDA2665}" srcOrd="4" destOrd="0" presId="urn:microsoft.com/office/officeart/2005/8/layout/lProcess2"/>
    <dgm:cxn modelId="{A86F4BA6-6957-4771-9B37-838F8AB20784}" type="presParOf" srcId="{B6357702-32AD-4E9E-8A6F-6B78FDDA2665}" destId="{F47587D5-37EC-4F19-8579-99ED2C7F6A1E}" srcOrd="0" destOrd="0" presId="urn:microsoft.com/office/officeart/2005/8/layout/lProcess2"/>
    <dgm:cxn modelId="{31AA9F93-E7ED-45C5-B8A6-ED5F225DFD4D}" type="presParOf" srcId="{B6357702-32AD-4E9E-8A6F-6B78FDDA2665}" destId="{065DFCFE-BCE6-4E7A-8117-59A0A923B9F5}" srcOrd="1" destOrd="0" presId="urn:microsoft.com/office/officeart/2005/8/layout/lProcess2"/>
    <dgm:cxn modelId="{253152D6-0E1B-4558-AA0C-37971FF99A71}" type="presParOf" srcId="{B6357702-32AD-4E9E-8A6F-6B78FDDA2665}" destId="{A71CF4DA-5373-4FA2-A8B9-F8A30F00A446}" srcOrd="2" destOrd="0" presId="urn:microsoft.com/office/officeart/2005/8/layout/lProcess2"/>
    <dgm:cxn modelId="{67B40454-528D-44CD-A535-EEA035047DF9}" type="presParOf" srcId="{A71CF4DA-5373-4FA2-A8B9-F8A30F00A446}" destId="{A80A6B64-3BBC-4552-8F1A-5CC83598D70D}" srcOrd="0" destOrd="0" presId="urn:microsoft.com/office/officeart/2005/8/layout/lProcess2"/>
    <dgm:cxn modelId="{2C8BE722-73D7-42BF-9E5E-A51F8B5D748E}" type="presParOf" srcId="{9358FC1A-33BD-4B08-BA16-250BDC5D68FC}" destId="{387041A2-8CEF-4B21-8F6B-15272EE16E51}" srcOrd="5" destOrd="0" presId="urn:microsoft.com/office/officeart/2005/8/layout/lProcess2"/>
    <dgm:cxn modelId="{2EA934D7-B4BC-42B3-9EA1-5A66131344DF}" type="presParOf" srcId="{9358FC1A-33BD-4B08-BA16-250BDC5D68FC}" destId="{4EF96114-A1A8-419F-989B-BC8EA5488EBF}" srcOrd="6" destOrd="0" presId="urn:microsoft.com/office/officeart/2005/8/layout/lProcess2"/>
    <dgm:cxn modelId="{30BE8DF7-534B-4D21-98E4-6BBEC5252D74}" type="presParOf" srcId="{4EF96114-A1A8-419F-989B-BC8EA5488EBF}" destId="{4085FFCD-8DC9-406A-BF75-837725D5D7C5}" srcOrd="0" destOrd="0" presId="urn:microsoft.com/office/officeart/2005/8/layout/lProcess2"/>
    <dgm:cxn modelId="{C88DA3C9-AA0E-4987-952E-293735945970}" type="presParOf" srcId="{4EF96114-A1A8-419F-989B-BC8EA5488EBF}" destId="{6FAAA6A5-2E09-41E1-8963-CDADF5CC0E0F}" srcOrd="1" destOrd="0" presId="urn:microsoft.com/office/officeart/2005/8/layout/lProcess2"/>
    <dgm:cxn modelId="{8C267C33-42F2-40B0-82A1-65B4E2DB7834}" type="presParOf" srcId="{4EF96114-A1A8-419F-989B-BC8EA5488EBF}" destId="{80197954-91C5-4433-B645-A8C14E36769B}" srcOrd="2" destOrd="0" presId="urn:microsoft.com/office/officeart/2005/8/layout/lProcess2"/>
    <dgm:cxn modelId="{9D92AAC8-78D5-47F0-A083-305D0DFAF93B}" type="presParOf" srcId="{80197954-91C5-4433-B645-A8C14E36769B}" destId="{63FF8CA1-A4D9-4C17-82BD-1A8D4892DAB5}" srcOrd="0" destOrd="0" presId="urn:microsoft.com/office/officeart/2005/8/layout/lProcess2"/>
    <dgm:cxn modelId="{913347D2-8443-40D4-A875-DBD494FEED87}" type="presParOf" srcId="{9358FC1A-33BD-4B08-BA16-250BDC5D68FC}" destId="{6CCA7CDF-F243-44A3-8F10-FE634D28BCAE}" srcOrd="7" destOrd="0" presId="urn:microsoft.com/office/officeart/2005/8/layout/lProcess2"/>
    <dgm:cxn modelId="{899A151B-F95D-4BDA-82A7-7F0B30D53117}" type="presParOf" srcId="{9358FC1A-33BD-4B08-BA16-250BDC5D68FC}" destId="{84580521-91A5-48BA-86D2-9BCA8CE0E05A}" srcOrd="8" destOrd="0" presId="urn:microsoft.com/office/officeart/2005/8/layout/lProcess2"/>
    <dgm:cxn modelId="{466A13CA-DE9B-46A9-9395-4968FB1A48EB}" type="presParOf" srcId="{84580521-91A5-48BA-86D2-9BCA8CE0E05A}" destId="{48EC9B67-A45E-4A2F-A6C2-EA7F7E920D4B}" srcOrd="0" destOrd="0" presId="urn:microsoft.com/office/officeart/2005/8/layout/lProcess2"/>
    <dgm:cxn modelId="{30CD4D3E-1EC2-45D0-968E-EE5CEACAF9B8}" type="presParOf" srcId="{84580521-91A5-48BA-86D2-9BCA8CE0E05A}" destId="{4ADF1ADA-B910-4FB6-B269-1D788F4C0826}" srcOrd="1" destOrd="0" presId="urn:microsoft.com/office/officeart/2005/8/layout/lProcess2"/>
    <dgm:cxn modelId="{D81E09FA-11DF-493A-BC5E-F9850904FFE3}" type="presParOf" srcId="{84580521-91A5-48BA-86D2-9BCA8CE0E05A}" destId="{53E4BBF4-CC29-4267-8FE4-2654187A1914}" srcOrd="2" destOrd="0" presId="urn:microsoft.com/office/officeart/2005/8/layout/lProcess2"/>
    <dgm:cxn modelId="{59611A9B-5E77-4173-8971-4C4AD41E1A9A}" type="presParOf" srcId="{53E4BBF4-CC29-4267-8FE4-2654187A1914}" destId="{8169AC78-B0FE-47C9-BDF9-98D4233F124C}" srcOrd="0" destOrd="0" presId="urn:microsoft.com/office/officeart/2005/8/layout/lProcess2"/>
    <dgm:cxn modelId="{D342F611-BED6-4583-A994-AB04D9F9434A}" type="presParOf" srcId="{8169AC78-B0FE-47C9-BDF9-98D4233F124C}" destId="{E841EE0F-3EDA-4C56-8735-EF77AAFC53C5}" srcOrd="0" destOrd="0" presId="urn:microsoft.com/office/officeart/2005/8/layout/lProcess2"/>
    <dgm:cxn modelId="{A3436CEB-1F70-4F5E-9350-1FE0A12D8A25}" type="presParOf" srcId="{8169AC78-B0FE-47C9-BDF9-98D4233F124C}" destId="{C286B5D2-155A-41E1-B69A-BB1981F26BAC}" srcOrd="1" destOrd="0" presId="urn:microsoft.com/office/officeart/2005/8/layout/lProcess2"/>
    <dgm:cxn modelId="{02A14D4E-68A4-49F1-AD83-8BAE1959D577}" type="presParOf" srcId="{8169AC78-B0FE-47C9-BDF9-98D4233F124C}" destId="{EE7F3DAB-E2F7-4B91-A156-4B33A5481E50}" srcOrd="2" destOrd="0" presId="urn:microsoft.com/office/officeart/2005/8/layout/lProcess2"/>
    <dgm:cxn modelId="{05338C86-10EF-4CB1-99CF-251FCB6C931B}" type="presParOf" srcId="{8169AC78-B0FE-47C9-BDF9-98D4233F124C}" destId="{DFE0E97D-B61E-48BF-A24F-6638A3190AC2}" srcOrd="3" destOrd="0" presId="urn:microsoft.com/office/officeart/2005/8/layout/lProcess2"/>
    <dgm:cxn modelId="{9F5127F6-83A9-416A-B7D1-81B2A1EF706F}" type="presParOf" srcId="{8169AC78-B0FE-47C9-BDF9-98D4233F124C}" destId="{D21E91BE-9A9B-46F8-AD36-B32FD2ED58BC}" srcOrd="4" destOrd="0" presId="urn:microsoft.com/office/officeart/2005/8/layout/lProcess2"/>
    <dgm:cxn modelId="{6C0E21DA-6CD1-4809-9E38-04F564CD2C3C}" type="presParOf" srcId="{8169AC78-B0FE-47C9-BDF9-98D4233F124C}" destId="{E6BF3319-F282-465B-ACD6-5D834E0ABBAF}" srcOrd="5" destOrd="0" presId="urn:microsoft.com/office/officeart/2005/8/layout/lProcess2"/>
    <dgm:cxn modelId="{95EB840E-CBE4-4EF9-ACF7-241385CD230C}" type="presParOf" srcId="{8169AC78-B0FE-47C9-BDF9-98D4233F124C}" destId="{684F56B4-9342-4585-AA82-1EEB75E41D92}"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11E398-EC85-4335-957C-EB936FEEFF7E}" type="doc">
      <dgm:prSet loTypeId="urn:microsoft.com/office/officeart/2005/8/layout/vList5" loCatId="list" qsTypeId="urn:microsoft.com/office/officeart/2005/8/quickstyle/3d2" qsCatId="3D" csTypeId="urn:microsoft.com/office/officeart/2005/8/colors/accent0_3" csCatId="mainScheme" phldr="1"/>
      <dgm:spPr>
        <a:scene3d>
          <a:camera prst="perspectiveContrastingRightFacing"/>
          <a:lightRig rig="threePt" dir="t"/>
        </a:scene3d>
      </dgm:spPr>
      <dgm:t>
        <a:bodyPr/>
        <a:lstStyle/>
        <a:p>
          <a:endParaRPr lang="en-US"/>
        </a:p>
      </dgm:t>
    </dgm:pt>
    <dgm:pt modelId="{D255075C-ECDB-4F15-A3EC-B6A7C6EE98CD}">
      <dgm:prSet phldrT="[Text]"/>
      <dgm:spPr/>
      <dgm:t>
        <a:bodyPr/>
        <a:lstStyle/>
        <a:p>
          <a:r>
            <a:rPr lang="en-US" dirty="0" smtClean="0"/>
            <a:t>P</a:t>
          </a:r>
          <a:endParaRPr lang="en-US" dirty="0"/>
        </a:p>
      </dgm:t>
    </dgm:pt>
    <dgm:pt modelId="{62B47E9B-EBB8-4329-8D8D-EEC0A598D0A7}" type="parTrans" cxnId="{B56651DD-4309-485D-A2F8-4BEB3C1C13FF}">
      <dgm:prSet/>
      <dgm:spPr/>
      <dgm:t>
        <a:bodyPr/>
        <a:lstStyle/>
        <a:p>
          <a:endParaRPr lang="en-US"/>
        </a:p>
      </dgm:t>
    </dgm:pt>
    <dgm:pt modelId="{DE3BA590-9D59-490A-B6DB-EF8BC45F1B78}" type="sibTrans" cxnId="{B56651DD-4309-485D-A2F8-4BEB3C1C13FF}">
      <dgm:prSet/>
      <dgm:spPr/>
      <dgm:t>
        <a:bodyPr/>
        <a:lstStyle/>
        <a:p>
          <a:endParaRPr lang="en-US"/>
        </a:p>
      </dgm:t>
    </dgm:pt>
    <dgm:pt modelId="{6E866989-895B-4551-A14B-B2AC2B0713C8}">
      <dgm:prSet phldrT="[Text]"/>
      <dgm:spPr/>
      <dgm:t>
        <a:bodyPr/>
        <a:lstStyle/>
        <a:p>
          <a:r>
            <a:rPr lang="en-US" dirty="0" smtClean="0"/>
            <a:t>Pre</a:t>
          </a:r>
          <a:endParaRPr lang="en-US" dirty="0"/>
        </a:p>
      </dgm:t>
    </dgm:pt>
    <dgm:pt modelId="{0D29951E-FF60-4390-A0DA-AAF9045611D3}" type="parTrans" cxnId="{94372BAD-FD5C-4BD5-B7D2-5EE59D09807D}">
      <dgm:prSet/>
      <dgm:spPr/>
      <dgm:t>
        <a:bodyPr/>
        <a:lstStyle/>
        <a:p>
          <a:endParaRPr lang="en-US"/>
        </a:p>
      </dgm:t>
    </dgm:pt>
    <dgm:pt modelId="{55238BD2-9952-4EC9-A16E-7002A7A03DDF}" type="sibTrans" cxnId="{94372BAD-FD5C-4BD5-B7D2-5EE59D09807D}">
      <dgm:prSet/>
      <dgm:spPr/>
      <dgm:t>
        <a:bodyPr/>
        <a:lstStyle/>
        <a:p>
          <a:endParaRPr lang="en-US"/>
        </a:p>
      </dgm:t>
    </dgm:pt>
    <dgm:pt modelId="{65CED54D-074C-4567-B9D8-61D93C6217CA}">
      <dgm:prSet phldrT="[Text]"/>
      <dgm:spPr/>
      <dgm:t>
        <a:bodyPr/>
        <a:lstStyle/>
        <a:p>
          <a:r>
            <a:rPr lang="en-US" dirty="0" smtClean="0"/>
            <a:t>Q</a:t>
          </a:r>
          <a:endParaRPr lang="en-US" dirty="0"/>
        </a:p>
      </dgm:t>
    </dgm:pt>
    <dgm:pt modelId="{10AD7D08-1E27-4C90-9813-F6A7FDE2F4CD}" type="parTrans" cxnId="{4120D1EA-9E23-4096-AA5D-E56E62AEE32C}">
      <dgm:prSet/>
      <dgm:spPr/>
      <dgm:t>
        <a:bodyPr/>
        <a:lstStyle/>
        <a:p>
          <a:endParaRPr lang="en-US"/>
        </a:p>
      </dgm:t>
    </dgm:pt>
    <dgm:pt modelId="{B1B2AE93-C037-4447-B38E-58807B00B582}" type="sibTrans" cxnId="{4120D1EA-9E23-4096-AA5D-E56E62AEE32C}">
      <dgm:prSet/>
      <dgm:spPr/>
      <dgm:t>
        <a:bodyPr/>
        <a:lstStyle/>
        <a:p>
          <a:endParaRPr lang="en-US"/>
        </a:p>
      </dgm:t>
    </dgm:pt>
    <dgm:pt modelId="{D96E1A34-2F17-494A-96FB-FACAB0860A8C}">
      <dgm:prSet phldrT="[Text]"/>
      <dgm:spPr/>
      <dgm:t>
        <a:bodyPr/>
        <a:lstStyle/>
        <a:p>
          <a:r>
            <a:rPr lang="en-US" dirty="0" smtClean="0"/>
            <a:t>Qualification</a:t>
          </a:r>
          <a:endParaRPr lang="en-US" dirty="0"/>
        </a:p>
      </dgm:t>
    </dgm:pt>
    <dgm:pt modelId="{E3CF8B10-69A5-4F95-BE74-CD948C430933}" type="parTrans" cxnId="{1D0308A8-FA8A-4E4D-B269-6BCB0FB64150}">
      <dgm:prSet/>
      <dgm:spPr/>
      <dgm:t>
        <a:bodyPr/>
        <a:lstStyle/>
        <a:p>
          <a:endParaRPr lang="en-US"/>
        </a:p>
      </dgm:t>
    </dgm:pt>
    <dgm:pt modelId="{B3FA0384-7BA7-4DBF-B5AB-9A21E7B40C5C}" type="sibTrans" cxnId="{1D0308A8-FA8A-4E4D-B269-6BCB0FB64150}">
      <dgm:prSet/>
      <dgm:spPr/>
      <dgm:t>
        <a:bodyPr/>
        <a:lstStyle/>
        <a:p>
          <a:endParaRPr lang="en-US"/>
        </a:p>
      </dgm:t>
    </dgm:pt>
    <dgm:pt modelId="{5DEE21AF-F0CD-49D8-8336-AE4A2B6272F5}" type="pres">
      <dgm:prSet presAssocID="{8811E398-EC85-4335-957C-EB936FEEFF7E}" presName="Name0" presStyleCnt="0">
        <dgm:presLayoutVars>
          <dgm:dir/>
          <dgm:animLvl val="lvl"/>
          <dgm:resizeHandles val="exact"/>
        </dgm:presLayoutVars>
      </dgm:prSet>
      <dgm:spPr/>
      <dgm:t>
        <a:bodyPr/>
        <a:lstStyle/>
        <a:p>
          <a:endParaRPr lang="en-US"/>
        </a:p>
      </dgm:t>
    </dgm:pt>
    <dgm:pt modelId="{39ED343C-B47B-40AB-B5D1-5E9CCBF6528F}" type="pres">
      <dgm:prSet presAssocID="{D255075C-ECDB-4F15-A3EC-B6A7C6EE98CD}" presName="linNode" presStyleCnt="0"/>
      <dgm:spPr/>
    </dgm:pt>
    <dgm:pt modelId="{2DF52C75-377F-494B-9EB6-5C3229EDC48B}" type="pres">
      <dgm:prSet presAssocID="{D255075C-ECDB-4F15-A3EC-B6A7C6EE98CD}" presName="parentText" presStyleLbl="node1" presStyleIdx="0" presStyleCnt="2">
        <dgm:presLayoutVars>
          <dgm:chMax val="1"/>
          <dgm:bulletEnabled val="1"/>
        </dgm:presLayoutVars>
      </dgm:prSet>
      <dgm:spPr/>
      <dgm:t>
        <a:bodyPr/>
        <a:lstStyle/>
        <a:p>
          <a:endParaRPr lang="en-US"/>
        </a:p>
      </dgm:t>
    </dgm:pt>
    <dgm:pt modelId="{495B817A-CDC0-4309-A48A-D885A5B33039}" type="pres">
      <dgm:prSet presAssocID="{D255075C-ECDB-4F15-A3EC-B6A7C6EE98CD}" presName="descendantText" presStyleLbl="alignAccFollowNode1" presStyleIdx="0" presStyleCnt="2">
        <dgm:presLayoutVars>
          <dgm:bulletEnabled val="1"/>
        </dgm:presLayoutVars>
      </dgm:prSet>
      <dgm:spPr/>
      <dgm:t>
        <a:bodyPr/>
        <a:lstStyle/>
        <a:p>
          <a:endParaRPr lang="en-US"/>
        </a:p>
      </dgm:t>
    </dgm:pt>
    <dgm:pt modelId="{9D892A8C-871F-4197-96A3-5D8519AE63E3}" type="pres">
      <dgm:prSet presAssocID="{DE3BA590-9D59-490A-B6DB-EF8BC45F1B78}" presName="sp" presStyleCnt="0"/>
      <dgm:spPr/>
    </dgm:pt>
    <dgm:pt modelId="{A42FF51D-725D-427A-8080-8A3C896C4C15}" type="pres">
      <dgm:prSet presAssocID="{65CED54D-074C-4567-B9D8-61D93C6217CA}" presName="linNode" presStyleCnt="0"/>
      <dgm:spPr/>
    </dgm:pt>
    <dgm:pt modelId="{E9A593D2-64A9-4412-8BD9-B809646054F9}" type="pres">
      <dgm:prSet presAssocID="{65CED54D-074C-4567-B9D8-61D93C6217CA}" presName="parentText" presStyleLbl="node1" presStyleIdx="1" presStyleCnt="2">
        <dgm:presLayoutVars>
          <dgm:chMax val="1"/>
          <dgm:bulletEnabled val="1"/>
        </dgm:presLayoutVars>
      </dgm:prSet>
      <dgm:spPr/>
      <dgm:t>
        <a:bodyPr/>
        <a:lstStyle/>
        <a:p>
          <a:endParaRPr lang="en-US"/>
        </a:p>
      </dgm:t>
    </dgm:pt>
    <dgm:pt modelId="{8C508292-1B3D-486F-B43A-6230F33EE435}" type="pres">
      <dgm:prSet presAssocID="{65CED54D-074C-4567-B9D8-61D93C6217CA}" presName="descendantText" presStyleLbl="alignAccFollowNode1" presStyleIdx="1" presStyleCnt="2">
        <dgm:presLayoutVars>
          <dgm:bulletEnabled val="1"/>
        </dgm:presLayoutVars>
      </dgm:prSet>
      <dgm:spPr/>
      <dgm:t>
        <a:bodyPr/>
        <a:lstStyle/>
        <a:p>
          <a:endParaRPr lang="en-US"/>
        </a:p>
      </dgm:t>
    </dgm:pt>
  </dgm:ptLst>
  <dgm:cxnLst>
    <dgm:cxn modelId="{1D0308A8-FA8A-4E4D-B269-6BCB0FB64150}" srcId="{65CED54D-074C-4567-B9D8-61D93C6217CA}" destId="{D96E1A34-2F17-494A-96FB-FACAB0860A8C}" srcOrd="0" destOrd="0" parTransId="{E3CF8B10-69A5-4F95-BE74-CD948C430933}" sibTransId="{B3FA0384-7BA7-4DBF-B5AB-9A21E7B40C5C}"/>
    <dgm:cxn modelId="{94372BAD-FD5C-4BD5-B7D2-5EE59D09807D}" srcId="{D255075C-ECDB-4F15-A3EC-B6A7C6EE98CD}" destId="{6E866989-895B-4551-A14B-B2AC2B0713C8}" srcOrd="0" destOrd="0" parTransId="{0D29951E-FF60-4390-A0DA-AAF9045611D3}" sibTransId="{55238BD2-9952-4EC9-A16E-7002A7A03DDF}"/>
    <dgm:cxn modelId="{4ACCD749-ADB7-4B1D-8160-8CA872FD9B6E}" type="presOf" srcId="{8811E398-EC85-4335-957C-EB936FEEFF7E}" destId="{5DEE21AF-F0CD-49D8-8336-AE4A2B6272F5}" srcOrd="0" destOrd="0" presId="urn:microsoft.com/office/officeart/2005/8/layout/vList5"/>
    <dgm:cxn modelId="{BAA1E704-13AC-4977-9356-D3DBB249944F}" type="presOf" srcId="{D96E1A34-2F17-494A-96FB-FACAB0860A8C}" destId="{8C508292-1B3D-486F-B43A-6230F33EE435}" srcOrd="0" destOrd="0" presId="urn:microsoft.com/office/officeart/2005/8/layout/vList5"/>
    <dgm:cxn modelId="{B56651DD-4309-485D-A2F8-4BEB3C1C13FF}" srcId="{8811E398-EC85-4335-957C-EB936FEEFF7E}" destId="{D255075C-ECDB-4F15-A3EC-B6A7C6EE98CD}" srcOrd="0" destOrd="0" parTransId="{62B47E9B-EBB8-4329-8D8D-EEC0A598D0A7}" sibTransId="{DE3BA590-9D59-490A-B6DB-EF8BC45F1B78}"/>
    <dgm:cxn modelId="{4120D1EA-9E23-4096-AA5D-E56E62AEE32C}" srcId="{8811E398-EC85-4335-957C-EB936FEEFF7E}" destId="{65CED54D-074C-4567-B9D8-61D93C6217CA}" srcOrd="1" destOrd="0" parTransId="{10AD7D08-1E27-4C90-9813-F6A7FDE2F4CD}" sibTransId="{B1B2AE93-C037-4447-B38E-58807B00B582}"/>
    <dgm:cxn modelId="{6AEE005C-161D-4D7F-9A3F-FF3815509276}" type="presOf" srcId="{D255075C-ECDB-4F15-A3EC-B6A7C6EE98CD}" destId="{2DF52C75-377F-494B-9EB6-5C3229EDC48B}" srcOrd="0" destOrd="0" presId="urn:microsoft.com/office/officeart/2005/8/layout/vList5"/>
    <dgm:cxn modelId="{8C5DC3D6-419D-48A0-BC72-E9C7EC5FF90B}" type="presOf" srcId="{65CED54D-074C-4567-B9D8-61D93C6217CA}" destId="{E9A593D2-64A9-4412-8BD9-B809646054F9}" srcOrd="0" destOrd="0" presId="urn:microsoft.com/office/officeart/2005/8/layout/vList5"/>
    <dgm:cxn modelId="{3565EBF7-7A91-4CFA-B63E-CA1D86C10CC7}" type="presOf" srcId="{6E866989-895B-4551-A14B-B2AC2B0713C8}" destId="{495B817A-CDC0-4309-A48A-D885A5B33039}" srcOrd="0" destOrd="0" presId="urn:microsoft.com/office/officeart/2005/8/layout/vList5"/>
    <dgm:cxn modelId="{3255E8B6-407E-46FD-A72B-3E80A6366505}" type="presParOf" srcId="{5DEE21AF-F0CD-49D8-8336-AE4A2B6272F5}" destId="{39ED343C-B47B-40AB-B5D1-5E9CCBF6528F}" srcOrd="0" destOrd="0" presId="urn:microsoft.com/office/officeart/2005/8/layout/vList5"/>
    <dgm:cxn modelId="{73F99A52-615D-4FD9-BFF4-6EE2D5BD2B0C}" type="presParOf" srcId="{39ED343C-B47B-40AB-B5D1-5E9CCBF6528F}" destId="{2DF52C75-377F-494B-9EB6-5C3229EDC48B}" srcOrd="0" destOrd="0" presId="urn:microsoft.com/office/officeart/2005/8/layout/vList5"/>
    <dgm:cxn modelId="{84ADB9F5-CF8B-4DFE-AC80-95A5796A51EA}" type="presParOf" srcId="{39ED343C-B47B-40AB-B5D1-5E9CCBF6528F}" destId="{495B817A-CDC0-4309-A48A-D885A5B33039}" srcOrd="1" destOrd="0" presId="urn:microsoft.com/office/officeart/2005/8/layout/vList5"/>
    <dgm:cxn modelId="{560F1A09-120F-4A96-A004-E46463570DB0}" type="presParOf" srcId="{5DEE21AF-F0CD-49D8-8336-AE4A2B6272F5}" destId="{9D892A8C-871F-4197-96A3-5D8519AE63E3}" srcOrd="1" destOrd="0" presId="urn:microsoft.com/office/officeart/2005/8/layout/vList5"/>
    <dgm:cxn modelId="{32F116BC-DB67-41EC-A98A-1E6D0AE47A67}" type="presParOf" srcId="{5DEE21AF-F0CD-49D8-8336-AE4A2B6272F5}" destId="{A42FF51D-725D-427A-8080-8A3C896C4C15}" srcOrd="2" destOrd="0" presId="urn:microsoft.com/office/officeart/2005/8/layout/vList5"/>
    <dgm:cxn modelId="{2D6FBB6B-BBC5-486D-AFF3-8DAB8E039DD3}" type="presParOf" srcId="{A42FF51D-725D-427A-8080-8A3C896C4C15}" destId="{E9A593D2-64A9-4412-8BD9-B809646054F9}" srcOrd="0" destOrd="0" presId="urn:microsoft.com/office/officeart/2005/8/layout/vList5"/>
    <dgm:cxn modelId="{91ABA332-1777-4490-92D2-CE63E319E75B}" type="presParOf" srcId="{A42FF51D-725D-427A-8080-8A3C896C4C15}" destId="{8C508292-1B3D-486F-B43A-6230F33EE43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B4D22-04CA-44B0-9654-E48E6195541A}">
      <dsp:nvSpPr>
        <dsp:cNvPr id="0" name=""/>
        <dsp:cNvSpPr/>
      </dsp:nvSpPr>
      <dsp:spPr>
        <a:xfrm>
          <a:off x="2786227" y="352540"/>
          <a:ext cx="3571544" cy="3571544"/>
        </a:xfrm>
        <a:prstGeom prst="blockArc">
          <a:avLst>
            <a:gd name="adj1" fmla="val 13800000"/>
            <a:gd name="adj2" fmla="val 16200000"/>
            <a:gd name="adj3" fmla="val 3062"/>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216B83D-D3A8-4FE7-848C-068D62EFA0D1}">
      <dsp:nvSpPr>
        <dsp:cNvPr id="0" name=""/>
        <dsp:cNvSpPr/>
      </dsp:nvSpPr>
      <dsp:spPr>
        <a:xfrm>
          <a:off x="2786227" y="352540"/>
          <a:ext cx="3571544" cy="3571544"/>
        </a:xfrm>
        <a:prstGeom prst="blockArc">
          <a:avLst>
            <a:gd name="adj1" fmla="val 11400000"/>
            <a:gd name="adj2" fmla="val 13800000"/>
            <a:gd name="adj3" fmla="val 3062"/>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4FE7854-68BE-4061-ACBB-2057169695F5}">
      <dsp:nvSpPr>
        <dsp:cNvPr id="0" name=""/>
        <dsp:cNvSpPr/>
      </dsp:nvSpPr>
      <dsp:spPr>
        <a:xfrm>
          <a:off x="2786227" y="352540"/>
          <a:ext cx="3571544" cy="3571544"/>
        </a:xfrm>
        <a:prstGeom prst="blockArc">
          <a:avLst>
            <a:gd name="adj1" fmla="val 9000000"/>
            <a:gd name="adj2" fmla="val 11400000"/>
            <a:gd name="adj3" fmla="val 3062"/>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A412238-214C-4966-9CD5-948F7683FD02}">
      <dsp:nvSpPr>
        <dsp:cNvPr id="0" name=""/>
        <dsp:cNvSpPr/>
      </dsp:nvSpPr>
      <dsp:spPr>
        <a:xfrm>
          <a:off x="2786227" y="352540"/>
          <a:ext cx="3571544" cy="3571544"/>
        </a:xfrm>
        <a:prstGeom prst="blockArc">
          <a:avLst>
            <a:gd name="adj1" fmla="val 6600000"/>
            <a:gd name="adj2" fmla="val 9000000"/>
            <a:gd name="adj3" fmla="val 3062"/>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47EFE3A-2CCD-4240-B429-408FBA498E13}">
      <dsp:nvSpPr>
        <dsp:cNvPr id="0" name=""/>
        <dsp:cNvSpPr/>
      </dsp:nvSpPr>
      <dsp:spPr>
        <a:xfrm>
          <a:off x="2786227" y="352540"/>
          <a:ext cx="3571544" cy="3571544"/>
        </a:xfrm>
        <a:prstGeom prst="blockArc">
          <a:avLst>
            <a:gd name="adj1" fmla="val 4200000"/>
            <a:gd name="adj2" fmla="val 6600000"/>
            <a:gd name="adj3" fmla="val 3062"/>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78E6228-EA28-4672-BD5C-5BE423459AAD}">
      <dsp:nvSpPr>
        <dsp:cNvPr id="0" name=""/>
        <dsp:cNvSpPr/>
      </dsp:nvSpPr>
      <dsp:spPr>
        <a:xfrm>
          <a:off x="2786227" y="352540"/>
          <a:ext cx="3571544" cy="3571544"/>
        </a:xfrm>
        <a:prstGeom prst="blockArc">
          <a:avLst>
            <a:gd name="adj1" fmla="val 1800000"/>
            <a:gd name="adj2" fmla="val 4200000"/>
            <a:gd name="adj3" fmla="val 3062"/>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F85D0D-33D3-4B0D-8EA1-CC2643867DDD}">
      <dsp:nvSpPr>
        <dsp:cNvPr id="0" name=""/>
        <dsp:cNvSpPr/>
      </dsp:nvSpPr>
      <dsp:spPr>
        <a:xfrm>
          <a:off x="2786227" y="352540"/>
          <a:ext cx="3571544" cy="3571544"/>
        </a:xfrm>
        <a:prstGeom prst="blockArc">
          <a:avLst>
            <a:gd name="adj1" fmla="val 21000000"/>
            <a:gd name="adj2" fmla="val 1800000"/>
            <a:gd name="adj3" fmla="val 3062"/>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7D5D133-2818-4502-B9BD-C36BC0698C25}">
      <dsp:nvSpPr>
        <dsp:cNvPr id="0" name=""/>
        <dsp:cNvSpPr/>
      </dsp:nvSpPr>
      <dsp:spPr>
        <a:xfrm>
          <a:off x="2786227" y="352540"/>
          <a:ext cx="3571544" cy="3571544"/>
        </a:xfrm>
        <a:prstGeom prst="blockArc">
          <a:avLst>
            <a:gd name="adj1" fmla="val 18600000"/>
            <a:gd name="adj2" fmla="val 21000000"/>
            <a:gd name="adj3" fmla="val 3062"/>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649E676-96E2-4E6D-8427-05B6BCC4B8AF}">
      <dsp:nvSpPr>
        <dsp:cNvPr id="0" name=""/>
        <dsp:cNvSpPr/>
      </dsp:nvSpPr>
      <dsp:spPr>
        <a:xfrm>
          <a:off x="2786227" y="352540"/>
          <a:ext cx="3571544" cy="3571544"/>
        </a:xfrm>
        <a:prstGeom prst="blockArc">
          <a:avLst>
            <a:gd name="adj1" fmla="val 16200000"/>
            <a:gd name="adj2" fmla="val 18600000"/>
            <a:gd name="adj3" fmla="val 3062"/>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C7C2FA1-3CB2-4E8D-895D-19ABB9690813}">
      <dsp:nvSpPr>
        <dsp:cNvPr id="0" name=""/>
        <dsp:cNvSpPr/>
      </dsp:nvSpPr>
      <dsp:spPr>
        <a:xfrm>
          <a:off x="4029521" y="1595833"/>
          <a:ext cx="1084957" cy="1084957"/>
        </a:xfrm>
        <a:prstGeom prst="ellipse">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AE Program Administrator (Competencies)</a:t>
          </a:r>
          <a:endParaRPr lang="en-US" sz="800" kern="1200" dirty="0"/>
        </a:p>
      </dsp:txBody>
      <dsp:txXfrm>
        <a:off x="4188409" y="1754721"/>
        <a:ext cx="767181" cy="767181"/>
      </dsp:txXfrm>
    </dsp:sp>
    <dsp:sp modelId="{4DBD59E5-753E-44E0-B20B-267D7C6B042C}">
      <dsp:nvSpPr>
        <dsp:cNvPr id="0" name=""/>
        <dsp:cNvSpPr/>
      </dsp:nvSpPr>
      <dsp:spPr>
        <a:xfrm>
          <a:off x="4192265" y="146"/>
          <a:ext cx="759469" cy="759469"/>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Implementing a Performance Accountability System</a:t>
          </a:r>
          <a:endParaRPr lang="en-US" sz="600" kern="1200" dirty="0"/>
        </a:p>
      </dsp:txBody>
      <dsp:txXfrm>
        <a:off x="4303487" y="111368"/>
        <a:ext cx="537025" cy="537025"/>
      </dsp:txXfrm>
    </dsp:sp>
    <dsp:sp modelId="{DD551994-1C94-4774-82CE-ECB50974CBCF}">
      <dsp:nvSpPr>
        <dsp:cNvPr id="0" name=""/>
        <dsp:cNvSpPr/>
      </dsp:nvSpPr>
      <dsp:spPr>
        <a:xfrm>
          <a:off x="5322562" y="411540"/>
          <a:ext cx="759469" cy="759469"/>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Promoting Quality Services</a:t>
          </a:r>
          <a:endParaRPr lang="en-US" sz="600" kern="1200" dirty="0"/>
        </a:p>
      </dsp:txBody>
      <dsp:txXfrm>
        <a:off x="5433784" y="522762"/>
        <a:ext cx="537025" cy="537025"/>
      </dsp:txXfrm>
    </dsp:sp>
    <dsp:sp modelId="{1D3A3A5F-5183-4A19-857B-355B962BB18E}">
      <dsp:nvSpPr>
        <dsp:cNvPr id="0" name=""/>
        <dsp:cNvSpPr/>
      </dsp:nvSpPr>
      <dsp:spPr>
        <a:xfrm>
          <a:off x="5923981" y="1453228"/>
          <a:ext cx="759469" cy="759469"/>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Resource Management &amp; Allocation</a:t>
          </a:r>
          <a:endParaRPr lang="en-US" sz="600" kern="1200" dirty="0"/>
        </a:p>
      </dsp:txBody>
      <dsp:txXfrm>
        <a:off x="6035203" y="1564450"/>
        <a:ext cx="537025" cy="537025"/>
      </dsp:txXfrm>
    </dsp:sp>
    <dsp:sp modelId="{CC31BA5D-F3B3-4FAE-8A6C-715EA87AF87E}">
      <dsp:nvSpPr>
        <dsp:cNvPr id="0" name=""/>
        <dsp:cNvSpPr/>
      </dsp:nvSpPr>
      <dsp:spPr>
        <a:xfrm>
          <a:off x="5715111" y="2637792"/>
          <a:ext cx="759469" cy="759469"/>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Program data Monitoring &amp; Evaluation </a:t>
          </a:r>
          <a:endParaRPr lang="en-US" sz="600" kern="1200" dirty="0"/>
        </a:p>
      </dsp:txBody>
      <dsp:txXfrm>
        <a:off x="5826333" y="2749014"/>
        <a:ext cx="537025" cy="537025"/>
      </dsp:txXfrm>
    </dsp:sp>
    <dsp:sp modelId="{B7DD3F66-D00F-4F1B-9C76-2CBE003BA719}">
      <dsp:nvSpPr>
        <dsp:cNvPr id="0" name=""/>
        <dsp:cNvSpPr/>
      </dsp:nvSpPr>
      <dsp:spPr>
        <a:xfrm>
          <a:off x="4793683" y="3410962"/>
          <a:ext cx="759469" cy="759469"/>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Professional Development &amp; Dissemination of Best Practices</a:t>
          </a:r>
          <a:endParaRPr lang="en-US" sz="600" kern="1200" dirty="0"/>
        </a:p>
      </dsp:txBody>
      <dsp:txXfrm>
        <a:off x="4904905" y="3522184"/>
        <a:ext cx="537025" cy="537025"/>
      </dsp:txXfrm>
    </dsp:sp>
    <dsp:sp modelId="{26755167-7C00-41E1-BD9E-6F603A942C9E}">
      <dsp:nvSpPr>
        <dsp:cNvPr id="0" name=""/>
        <dsp:cNvSpPr/>
      </dsp:nvSpPr>
      <dsp:spPr>
        <a:xfrm>
          <a:off x="3590846" y="3410962"/>
          <a:ext cx="759469" cy="759469"/>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Developing Partnerships</a:t>
          </a:r>
          <a:endParaRPr lang="en-US" sz="600" kern="1200" dirty="0"/>
        </a:p>
      </dsp:txBody>
      <dsp:txXfrm>
        <a:off x="3702068" y="3522184"/>
        <a:ext cx="537025" cy="537025"/>
      </dsp:txXfrm>
    </dsp:sp>
    <dsp:sp modelId="{B43B998F-137E-4B3F-8BFC-0A38225CA351}">
      <dsp:nvSpPr>
        <dsp:cNvPr id="0" name=""/>
        <dsp:cNvSpPr/>
      </dsp:nvSpPr>
      <dsp:spPr>
        <a:xfrm>
          <a:off x="2669418" y="2637792"/>
          <a:ext cx="759469" cy="759469"/>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One-Stop Participant</a:t>
          </a:r>
          <a:endParaRPr lang="en-US" sz="600" kern="1200" dirty="0"/>
        </a:p>
      </dsp:txBody>
      <dsp:txXfrm>
        <a:off x="2780640" y="2749014"/>
        <a:ext cx="537025" cy="537025"/>
      </dsp:txXfrm>
    </dsp:sp>
    <dsp:sp modelId="{D0AF6941-3D69-413D-9244-6F3D9647E076}">
      <dsp:nvSpPr>
        <dsp:cNvPr id="0" name=""/>
        <dsp:cNvSpPr/>
      </dsp:nvSpPr>
      <dsp:spPr>
        <a:xfrm>
          <a:off x="2460548" y="1453228"/>
          <a:ext cx="759469" cy="759469"/>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Expanding Resources &amp; Capacity</a:t>
          </a:r>
          <a:endParaRPr lang="en-US" sz="600" kern="1200" dirty="0"/>
        </a:p>
      </dsp:txBody>
      <dsp:txXfrm>
        <a:off x="2571770" y="1564450"/>
        <a:ext cx="537025" cy="537025"/>
      </dsp:txXfrm>
    </dsp:sp>
    <dsp:sp modelId="{C57E9BF3-3CB0-4CB2-A9FB-2ED8E55C70C3}">
      <dsp:nvSpPr>
        <dsp:cNvPr id="0" name=""/>
        <dsp:cNvSpPr/>
      </dsp:nvSpPr>
      <dsp:spPr>
        <a:xfrm>
          <a:off x="3061967" y="411540"/>
          <a:ext cx="759469" cy="759469"/>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sz="600" kern="1200" dirty="0" smtClean="0"/>
            <a:t>Operational Knowledge of WIOA</a:t>
          </a:r>
          <a:endParaRPr lang="en-US" sz="600" kern="1200" dirty="0"/>
        </a:p>
      </dsp:txBody>
      <dsp:txXfrm>
        <a:off x="3173189" y="522762"/>
        <a:ext cx="537025" cy="5370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AB146-FA67-4CFE-9C27-F9AFA0F96E9D}">
      <dsp:nvSpPr>
        <dsp:cNvPr id="0" name=""/>
        <dsp:cNvSpPr/>
      </dsp:nvSpPr>
      <dsp:spPr>
        <a:xfrm>
          <a:off x="1040896" y="2464772"/>
          <a:ext cx="614418" cy="1170766"/>
        </a:xfrm>
        <a:custGeom>
          <a:avLst/>
          <a:gdLst/>
          <a:ahLst/>
          <a:cxnLst/>
          <a:rect l="0" t="0" r="0" b="0"/>
          <a:pathLst>
            <a:path>
              <a:moveTo>
                <a:pt x="0" y="0"/>
              </a:moveTo>
              <a:lnTo>
                <a:pt x="307209" y="0"/>
              </a:lnTo>
              <a:lnTo>
                <a:pt x="307209" y="1170766"/>
              </a:lnTo>
              <a:lnTo>
                <a:pt x="614418" y="1170766"/>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15050" y="3017100"/>
        <a:ext cx="66109" cy="66109"/>
      </dsp:txXfrm>
    </dsp:sp>
    <dsp:sp modelId="{72C71EDD-7A97-4B1D-9A05-0CC0AFAAB2A1}">
      <dsp:nvSpPr>
        <dsp:cNvPr id="0" name=""/>
        <dsp:cNvSpPr/>
      </dsp:nvSpPr>
      <dsp:spPr>
        <a:xfrm>
          <a:off x="1040896" y="2419052"/>
          <a:ext cx="614418" cy="91440"/>
        </a:xfrm>
        <a:custGeom>
          <a:avLst/>
          <a:gdLst/>
          <a:ahLst/>
          <a:cxnLst/>
          <a:rect l="0" t="0" r="0" b="0"/>
          <a:pathLst>
            <a:path>
              <a:moveTo>
                <a:pt x="0" y="45720"/>
              </a:moveTo>
              <a:lnTo>
                <a:pt x="614418" y="4572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32745" y="2449411"/>
        <a:ext cx="30720" cy="30720"/>
      </dsp:txXfrm>
    </dsp:sp>
    <dsp:sp modelId="{1F1C3B1B-B8D0-46F6-B411-E6799A2186B9}">
      <dsp:nvSpPr>
        <dsp:cNvPr id="0" name=""/>
        <dsp:cNvSpPr/>
      </dsp:nvSpPr>
      <dsp:spPr>
        <a:xfrm>
          <a:off x="1040896" y="1294005"/>
          <a:ext cx="614418" cy="1170766"/>
        </a:xfrm>
        <a:custGeom>
          <a:avLst/>
          <a:gdLst/>
          <a:ahLst/>
          <a:cxnLst/>
          <a:rect l="0" t="0" r="0" b="0"/>
          <a:pathLst>
            <a:path>
              <a:moveTo>
                <a:pt x="0" y="1170766"/>
              </a:moveTo>
              <a:lnTo>
                <a:pt x="307209" y="1170766"/>
              </a:lnTo>
              <a:lnTo>
                <a:pt x="307209" y="0"/>
              </a:lnTo>
              <a:lnTo>
                <a:pt x="614418"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15050" y="1846333"/>
        <a:ext cx="66109" cy="66109"/>
      </dsp:txXfrm>
    </dsp:sp>
    <dsp:sp modelId="{D9CB76CF-74F7-4847-AD90-000845351E2D}">
      <dsp:nvSpPr>
        <dsp:cNvPr id="0" name=""/>
        <dsp:cNvSpPr/>
      </dsp:nvSpPr>
      <dsp:spPr>
        <a:xfrm rot="16200000">
          <a:off x="-1892182" y="1996465"/>
          <a:ext cx="4929544" cy="936613"/>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r>
            <a:rPr lang="en-US" sz="6400" kern="1200" dirty="0" smtClean="0"/>
            <a:t>SEA</a:t>
          </a:r>
          <a:endParaRPr lang="en-US" sz="6400" kern="1200" dirty="0"/>
        </a:p>
      </dsp:txBody>
      <dsp:txXfrm>
        <a:off x="-1892182" y="1996465"/>
        <a:ext cx="4929544" cy="936613"/>
      </dsp:txXfrm>
    </dsp:sp>
    <dsp:sp modelId="{C0A7D7C0-2951-4C4B-A80C-50C35898C31F}">
      <dsp:nvSpPr>
        <dsp:cNvPr id="0" name=""/>
        <dsp:cNvSpPr/>
      </dsp:nvSpPr>
      <dsp:spPr>
        <a:xfrm>
          <a:off x="1655314" y="825698"/>
          <a:ext cx="3072091" cy="936613"/>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t>Monitoring</a:t>
          </a:r>
          <a:endParaRPr lang="en-US" sz="5000" kern="1200" dirty="0"/>
        </a:p>
      </dsp:txBody>
      <dsp:txXfrm>
        <a:off x="1655314" y="825698"/>
        <a:ext cx="3072091" cy="936613"/>
      </dsp:txXfrm>
    </dsp:sp>
    <dsp:sp modelId="{9D864C21-2BA9-4DB4-AB42-20ED1D9DD0AF}">
      <dsp:nvSpPr>
        <dsp:cNvPr id="0" name=""/>
        <dsp:cNvSpPr/>
      </dsp:nvSpPr>
      <dsp:spPr>
        <a:xfrm>
          <a:off x="1655314" y="1996465"/>
          <a:ext cx="3072091" cy="936613"/>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t>Policies</a:t>
          </a:r>
          <a:endParaRPr lang="en-US" sz="5000" kern="1200" dirty="0"/>
        </a:p>
      </dsp:txBody>
      <dsp:txXfrm>
        <a:off x="1655314" y="1996465"/>
        <a:ext cx="3072091" cy="936613"/>
      </dsp:txXfrm>
    </dsp:sp>
    <dsp:sp modelId="{64629996-5BA4-40BE-B3C5-537501F541FC}">
      <dsp:nvSpPr>
        <dsp:cNvPr id="0" name=""/>
        <dsp:cNvSpPr/>
      </dsp:nvSpPr>
      <dsp:spPr>
        <a:xfrm>
          <a:off x="1655314" y="3167232"/>
          <a:ext cx="3072091" cy="936613"/>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t>Funding</a:t>
          </a:r>
          <a:endParaRPr lang="en-US" sz="5000" kern="1200" dirty="0"/>
        </a:p>
      </dsp:txBody>
      <dsp:txXfrm>
        <a:off x="1655314" y="3167232"/>
        <a:ext cx="3072091" cy="936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54875-FCB1-4662-9077-4C4240DA9F81}">
      <dsp:nvSpPr>
        <dsp:cNvPr id="0" name=""/>
        <dsp:cNvSpPr/>
      </dsp:nvSpPr>
      <dsp:spPr>
        <a:xfrm>
          <a:off x="1141" y="0"/>
          <a:ext cx="1113463" cy="3588411"/>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Title I: B: Adult, Dislocated Workers &amp; Youth</a:t>
          </a:r>
          <a:endParaRPr lang="en-US" sz="1200" kern="1200" dirty="0"/>
        </a:p>
      </dsp:txBody>
      <dsp:txXfrm>
        <a:off x="33753" y="32612"/>
        <a:ext cx="1048239" cy="3523187"/>
      </dsp:txXfrm>
    </dsp:sp>
    <dsp:sp modelId="{DF5FB356-2BAC-4A72-B8C9-5E6DBFBB4F53}">
      <dsp:nvSpPr>
        <dsp:cNvPr id="0" name=""/>
        <dsp:cNvSpPr/>
      </dsp:nvSpPr>
      <dsp:spPr>
        <a:xfrm>
          <a:off x="1301667" y="0"/>
          <a:ext cx="1113463" cy="3588411"/>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Title II: Adult Education &amp; Literacy</a:t>
          </a:r>
          <a:endParaRPr lang="en-US" sz="1200" kern="1200" dirty="0"/>
        </a:p>
      </dsp:txBody>
      <dsp:txXfrm>
        <a:off x="1334279" y="32612"/>
        <a:ext cx="1048239" cy="3523187"/>
      </dsp:txXfrm>
    </dsp:sp>
    <dsp:sp modelId="{BA61277A-23A4-4668-890E-FE9E5424AB6A}">
      <dsp:nvSpPr>
        <dsp:cNvPr id="0" name=""/>
        <dsp:cNvSpPr/>
      </dsp:nvSpPr>
      <dsp:spPr>
        <a:xfrm>
          <a:off x="2602193" y="0"/>
          <a:ext cx="1113463" cy="3588411"/>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Title III: Wagner-</a:t>
          </a:r>
          <a:r>
            <a:rPr lang="en-US" sz="1200" kern="1200" dirty="0" err="1" smtClean="0"/>
            <a:t>Peyser</a:t>
          </a:r>
          <a:endParaRPr lang="en-US" sz="1200" kern="1200" dirty="0"/>
        </a:p>
      </dsp:txBody>
      <dsp:txXfrm>
        <a:off x="2634805" y="32612"/>
        <a:ext cx="1048239" cy="3523187"/>
      </dsp:txXfrm>
    </dsp:sp>
    <dsp:sp modelId="{A4881696-8E1F-4222-9E2E-C4173ED11659}">
      <dsp:nvSpPr>
        <dsp:cNvPr id="0" name=""/>
        <dsp:cNvSpPr/>
      </dsp:nvSpPr>
      <dsp:spPr>
        <a:xfrm>
          <a:off x="3902719" y="0"/>
          <a:ext cx="1113463" cy="3588411"/>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Title IV: Voc. Rehabilitation</a:t>
          </a:r>
          <a:endParaRPr lang="en-US" sz="1200" kern="1200" dirty="0"/>
        </a:p>
      </dsp:txBody>
      <dsp:txXfrm>
        <a:off x="3935331" y="32612"/>
        <a:ext cx="1048239" cy="3523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7A833-17DD-40ED-B026-383CAA3F1A53}">
      <dsp:nvSpPr>
        <dsp:cNvPr id="0" name=""/>
        <dsp:cNvSpPr/>
      </dsp:nvSpPr>
      <dsp:spPr>
        <a:xfrm>
          <a:off x="2418" y="0"/>
          <a:ext cx="2326781" cy="46597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rPr>
            <a:t>Adult Education</a:t>
          </a:r>
          <a:endParaRPr lang="en-US" sz="3600" kern="1200" dirty="0">
            <a:solidFill>
              <a:schemeClr val="tx1"/>
            </a:solidFill>
          </a:endParaRPr>
        </a:p>
      </dsp:txBody>
      <dsp:txXfrm>
        <a:off x="2418" y="0"/>
        <a:ext cx="2326781" cy="1397934"/>
      </dsp:txXfrm>
    </dsp:sp>
    <dsp:sp modelId="{B58307EC-79C5-4C68-A6FD-1878B25E816C}">
      <dsp:nvSpPr>
        <dsp:cNvPr id="0" name=""/>
        <dsp:cNvSpPr/>
      </dsp:nvSpPr>
      <dsp:spPr>
        <a:xfrm>
          <a:off x="293620" y="1283686"/>
          <a:ext cx="1861425" cy="4680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Literacy for employment/economic self-sufficiency</a:t>
          </a:r>
          <a:endParaRPr lang="en-US" sz="1200" kern="1200" dirty="0">
            <a:solidFill>
              <a:schemeClr val="tx1"/>
            </a:solidFill>
          </a:endParaRPr>
        </a:p>
      </dsp:txBody>
      <dsp:txXfrm>
        <a:off x="307330" y="1297396"/>
        <a:ext cx="1834005" cy="440662"/>
      </dsp:txXfrm>
    </dsp:sp>
    <dsp:sp modelId="{91C7D273-CDAD-4371-894C-3D96404D13EB}">
      <dsp:nvSpPr>
        <dsp:cNvPr id="0" name=""/>
        <dsp:cNvSpPr/>
      </dsp:nvSpPr>
      <dsp:spPr>
        <a:xfrm>
          <a:off x="235097" y="1939003"/>
          <a:ext cx="1861425" cy="8665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Education and skills needed to help children &amp; lead to improved economic opportunities</a:t>
          </a:r>
          <a:endParaRPr lang="en-US" sz="1200" kern="1200" dirty="0">
            <a:solidFill>
              <a:schemeClr val="tx1"/>
            </a:solidFill>
          </a:endParaRPr>
        </a:p>
      </dsp:txBody>
      <dsp:txXfrm>
        <a:off x="260477" y="1964383"/>
        <a:ext cx="1810665" cy="815768"/>
      </dsp:txXfrm>
    </dsp:sp>
    <dsp:sp modelId="{75A40A77-E5FC-49D3-9F45-731D53603A4A}">
      <dsp:nvSpPr>
        <dsp:cNvPr id="0" name=""/>
        <dsp:cNvSpPr/>
      </dsp:nvSpPr>
      <dsp:spPr>
        <a:xfrm>
          <a:off x="235097" y="2877545"/>
          <a:ext cx="1861425" cy="4680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HSEC &amp; transitions to PS/work</a:t>
          </a:r>
          <a:endParaRPr lang="en-US" sz="1200" kern="1200" dirty="0">
            <a:solidFill>
              <a:schemeClr val="tx1"/>
            </a:solidFill>
          </a:endParaRPr>
        </a:p>
      </dsp:txBody>
      <dsp:txXfrm>
        <a:off x="248807" y="2891255"/>
        <a:ext cx="1834005" cy="440662"/>
      </dsp:txXfrm>
    </dsp:sp>
    <dsp:sp modelId="{FC857C82-4BEF-4E3E-818D-D57ABD29B72A}">
      <dsp:nvSpPr>
        <dsp:cNvPr id="0" name=""/>
        <dsp:cNvSpPr/>
      </dsp:nvSpPr>
      <dsp:spPr>
        <a:xfrm>
          <a:off x="235097" y="3417640"/>
          <a:ext cx="1861425" cy="4680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ESL</a:t>
          </a:r>
          <a:endParaRPr lang="en-US" sz="1200" kern="1200" dirty="0">
            <a:solidFill>
              <a:schemeClr val="tx1"/>
            </a:solidFill>
          </a:endParaRPr>
        </a:p>
      </dsp:txBody>
      <dsp:txXfrm>
        <a:off x="248807" y="3431350"/>
        <a:ext cx="1834005" cy="440662"/>
      </dsp:txXfrm>
    </dsp:sp>
    <dsp:sp modelId="{8B1D08E2-9E65-4423-990E-78095C79C7E5}">
      <dsp:nvSpPr>
        <dsp:cNvPr id="0" name=""/>
        <dsp:cNvSpPr/>
      </dsp:nvSpPr>
      <dsp:spPr>
        <a:xfrm>
          <a:off x="235097" y="3957736"/>
          <a:ext cx="1861425" cy="4680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Corrections Education</a:t>
          </a:r>
          <a:endParaRPr lang="en-US" sz="1200" kern="1200" dirty="0">
            <a:solidFill>
              <a:schemeClr val="tx1"/>
            </a:solidFill>
          </a:endParaRPr>
        </a:p>
      </dsp:txBody>
      <dsp:txXfrm>
        <a:off x="248807" y="3971446"/>
        <a:ext cx="1834005" cy="440662"/>
      </dsp:txXfrm>
    </dsp:sp>
    <dsp:sp modelId="{1D5770BA-6559-46FC-A336-442625A933AB}">
      <dsp:nvSpPr>
        <dsp:cNvPr id="0" name=""/>
        <dsp:cNvSpPr/>
      </dsp:nvSpPr>
      <dsp:spPr>
        <a:xfrm>
          <a:off x="2468923" y="0"/>
          <a:ext cx="2326781" cy="46597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IELCE</a:t>
          </a:r>
          <a:endParaRPr lang="en-US" sz="3600" kern="1200" dirty="0"/>
        </a:p>
      </dsp:txBody>
      <dsp:txXfrm>
        <a:off x="2468923" y="0"/>
        <a:ext cx="2326781" cy="1397934"/>
      </dsp:txXfrm>
    </dsp:sp>
    <dsp:sp modelId="{7C41B7FA-2709-4846-90DA-D9B26B931FD3}">
      <dsp:nvSpPr>
        <dsp:cNvPr id="0" name=""/>
        <dsp:cNvSpPr/>
      </dsp:nvSpPr>
      <dsp:spPr>
        <a:xfrm>
          <a:off x="2736387" y="1397934"/>
          <a:ext cx="1861425" cy="3028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Prepare &amp; place ESL learners into in-demand industries/occupations</a:t>
          </a:r>
          <a:endParaRPr lang="en-US" sz="1600" kern="1200" dirty="0">
            <a:solidFill>
              <a:schemeClr val="tx1"/>
            </a:solidFill>
          </a:endParaRPr>
        </a:p>
      </dsp:txBody>
      <dsp:txXfrm>
        <a:off x="2790906" y="1452453"/>
        <a:ext cx="1752387" cy="2919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EA3B5-4563-4C1D-B5E3-6EFEB1A01099}">
      <dsp:nvSpPr>
        <dsp:cNvPr id="0" name=""/>
        <dsp:cNvSpPr/>
      </dsp:nvSpPr>
      <dsp:spPr>
        <a:xfrm>
          <a:off x="0" y="1912"/>
          <a:ext cx="5018227" cy="737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rPr>
            <a:t>Alignment of AE &amp; literacy activities with other core programs &amp; one-stop partners to implement strategies outlined in the State Plan</a:t>
          </a:r>
          <a:endParaRPr lang="en-US" sz="1400" kern="1200" dirty="0">
            <a:solidFill>
              <a:schemeClr val="tx1"/>
            </a:solidFill>
          </a:endParaRPr>
        </a:p>
      </dsp:txBody>
      <dsp:txXfrm>
        <a:off x="35982" y="37894"/>
        <a:ext cx="4946263" cy="665136"/>
      </dsp:txXfrm>
    </dsp:sp>
    <dsp:sp modelId="{86D2750F-64B0-4F08-8FBD-6B40E6717B44}">
      <dsp:nvSpPr>
        <dsp:cNvPr id="0" name=""/>
        <dsp:cNvSpPr/>
      </dsp:nvSpPr>
      <dsp:spPr>
        <a:xfrm>
          <a:off x="0" y="739012"/>
          <a:ext cx="5018227" cy="16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29" tIns="12700" rIns="71120" bIns="12700" numCol="1" spcCol="1270" anchor="t" anchorCtr="0">
          <a:noAutofit/>
        </a:bodyPr>
        <a:lstStyle/>
        <a:p>
          <a:pPr marL="57150" lvl="1" indent="-57150" algn="l" defTabSz="355600">
            <a:lnSpc>
              <a:spcPct val="90000"/>
            </a:lnSpc>
            <a:spcBef>
              <a:spcPct val="0"/>
            </a:spcBef>
            <a:spcAft>
              <a:spcPct val="20000"/>
            </a:spcAft>
            <a:buChar char="••"/>
          </a:pPr>
          <a:r>
            <a:rPr lang="en-US" sz="800" kern="1200" dirty="0" smtClean="0"/>
            <a:t>Including development of care pathways to provide access to employment/training services</a:t>
          </a:r>
          <a:endParaRPr lang="en-US" sz="800" kern="1200" dirty="0"/>
        </a:p>
      </dsp:txBody>
      <dsp:txXfrm>
        <a:off x="0" y="739012"/>
        <a:ext cx="5018227" cy="165600"/>
      </dsp:txXfrm>
    </dsp:sp>
    <dsp:sp modelId="{C2205049-C8EB-4E7B-AE8B-93CE4C7A0E19}">
      <dsp:nvSpPr>
        <dsp:cNvPr id="0" name=""/>
        <dsp:cNvSpPr/>
      </dsp:nvSpPr>
      <dsp:spPr>
        <a:xfrm>
          <a:off x="0" y="904612"/>
          <a:ext cx="5018227" cy="737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rPr>
            <a:t>Establish or operate high quality professional development programs to improve adult education instruction including:</a:t>
          </a:r>
          <a:endParaRPr lang="en-US" sz="1400" kern="1200" dirty="0">
            <a:solidFill>
              <a:schemeClr val="tx1"/>
            </a:solidFill>
          </a:endParaRPr>
        </a:p>
      </dsp:txBody>
      <dsp:txXfrm>
        <a:off x="35982" y="940594"/>
        <a:ext cx="4946263" cy="665136"/>
      </dsp:txXfrm>
    </dsp:sp>
    <dsp:sp modelId="{38FEA2CC-4546-4DA8-AFA0-387917D541F9}">
      <dsp:nvSpPr>
        <dsp:cNvPr id="0" name=""/>
        <dsp:cNvSpPr/>
      </dsp:nvSpPr>
      <dsp:spPr>
        <a:xfrm>
          <a:off x="0" y="1641712"/>
          <a:ext cx="5018227"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29" tIns="12700" rIns="71120" bIns="12700" numCol="1" spcCol="1270" anchor="t" anchorCtr="0">
          <a:noAutofit/>
        </a:bodyPr>
        <a:lstStyle/>
        <a:p>
          <a:pPr marL="57150" lvl="1" indent="-57150" algn="l" defTabSz="355600">
            <a:lnSpc>
              <a:spcPct val="90000"/>
            </a:lnSpc>
            <a:spcBef>
              <a:spcPct val="0"/>
            </a:spcBef>
            <a:spcAft>
              <a:spcPct val="20000"/>
            </a:spcAft>
            <a:buChar char="••"/>
          </a:pPr>
          <a:r>
            <a:rPr lang="en-US" sz="800" kern="1200" dirty="0" smtClean="0"/>
            <a:t>Incorporating ECR</a:t>
          </a:r>
          <a:endParaRPr lang="en-US" sz="800" kern="1200" dirty="0"/>
        </a:p>
        <a:p>
          <a:pPr marL="57150" lvl="1" indent="-57150" algn="l" defTabSz="355600">
            <a:lnSpc>
              <a:spcPct val="90000"/>
            </a:lnSpc>
            <a:spcBef>
              <a:spcPct val="0"/>
            </a:spcBef>
            <a:spcAft>
              <a:spcPct val="20000"/>
            </a:spcAft>
            <a:buChar char="••"/>
          </a:pPr>
          <a:r>
            <a:rPr lang="en-US" sz="800" kern="1200" dirty="0" smtClean="0"/>
            <a:t>Instruction related to specific needs of adult learners</a:t>
          </a:r>
          <a:endParaRPr lang="en-US" sz="800" kern="1200" dirty="0"/>
        </a:p>
        <a:p>
          <a:pPr marL="57150" lvl="1" indent="-57150" algn="l" defTabSz="355600">
            <a:lnSpc>
              <a:spcPct val="90000"/>
            </a:lnSpc>
            <a:spcBef>
              <a:spcPct val="0"/>
            </a:spcBef>
            <a:spcAft>
              <a:spcPct val="20000"/>
            </a:spcAft>
            <a:buChar char="••"/>
          </a:pPr>
          <a:r>
            <a:rPr lang="en-US" sz="800" kern="1200" dirty="0" smtClean="0"/>
            <a:t>Instruction provided by volunteers/other personnel</a:t>
          </a:r>
          <a:endParaRPr lang="en-US" sz="800" kern="1200" dirty="0"/>
        </a:p>
        <a:p>
          <a:pPr marL="57150" lvl="1" indent="-57150" algn="l" defTabSz="355600">
            <a:lnSpc>
              <a:spcPct val="90000"/>
            </a:lnSpc>
            <a:spcBef>
              <a:spcPct val="0"/>
            </a:spcBef>
            <a:spcAft>
              <a:spcPct val="20000"/>
            </a:spcAft>
            <a:buChar char="••"/>
          </a:pPr>
          <a:r>
            <a:rPr lang="en-US" sz="800" kern="1200" dirty="0" smtClean="0"/>
            <a:t>Dissemination of information about models/best practices</a:t>
          </a:r>
          <a:endParaRPr lang="en-US" sz="800" kern="1200" dirty="0"/>
        </a:p>
      </dsp:txBody>
      <dsp:txXfrm>
        <a:off x="0" y="1641712"/>
        <a:ext cx="5018227" cy="517500"/>
      </dsp:txXfrm>
    </dsp:sp>
    <dsp:sp modelId="{72E6D7AF-FE7E-4EDD-A088-C070F687FF9B}">
      <dsp:nvSpPr>
        <dsp:cNvPr id="0" name=""/>
        <dsp:cNvSpPr/>
      </dsp:nvSpPr>
      <dsp:spPr>
        <a:xfrm>
          <a:off x="0" y="2159212"/>
          <a:ext cx="5018227" cy="737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rPr>
            <a:t>Provision of technical assistance to include</a:t>
          </a:r>
          <a:r>
            <a:rPr lang="en-US" sz="1200" kern="1200" dirty="0" smtClean="0"/>
            <a:t>:</a:t>
          </a:r>
          <a:endParaRPr lang="en-US" sz="1200" kern="1200" dirty="0"/>
        </a:p>
      </dsp:txBody>
      <dsp:txXfrm>
        <a:off x="35982" y="2195194"/>
        <a:ext cx="4946263" cy="665136"/>
      </dsp:txXfrm>
    </dsp:sp>
    <dsp:sp modelId="{B77CCE21-415B-4736-99D1-C5DD4B65EB06}">
      <dsp:nvSpPr>
        <dsp:cNvPr id="0" name=""/>
        <dsp:cNvSpPr/>
      </dsp:nvSpPr>
      <dsp:spPr>
        <a:xfrm>
          <a:off x="0" y="2896312"/>
          <a:ext cx="5018227" cy="341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29" tIns="12700" rIns="71120" bIns="12700" numCol="1" spcCol="1270" anchor="t" anchorCtr="0">
          <a:noAutofit/>
        </a:bodyPr>
        <a:lstStyle/>
        <a:p>
          <a:pPr marL="57150" lvl="1" indent="-57150" algn="l" defTabSz="355600">
            <a:lnSpc>
              <a:spcPct val="90000"/>
            </a:lnSpc>
            <a:spcBef>
              <a:spcPct val="0"/>
            </a:spcBef>
            <a:spcAft>
              <a:spcPct val="20000"/>
            </a:spcAft>
            <a:buChar char="••"/>
          </a:pPr>
          <a:r>
            <a:rPr lang="en-US" sz="800" kern="1200" dirty="0" smtClean="0"/>
            <a:t>Development and dissemination of instructional and programmatic practices based on best available research in reading, writing, speaking, mathematics, English language acquisition, distance education, and staff training </a:t>
          </a:r>
          <a:endParaRPr lang="en-US" sz="800" kern="1200" dirty="0"/>
        </a:p>
      </dsp:txBody>
      <dsp:txXfrm>
        <a:off x="0" y="2896312"/>
        <a:ext cx="5018227" cy="341550"/>
      </dsp:txXfrm>
    </dsp:sp>
    <dsp:sp modelId="{B64973E8-3D0E-4868-8D9D-C1B6CD2FEA91}">
      <dsp:nvSpPr>
        <dsp:cNvPr id="0" name=""/>
        <dsp:cNvSpPr/>
      </dsp:nvSpPr>
      <dsp:spPr>
        <a:xfrm>
          <a:off x="0" y="3237862"/>
          <a:ext cx="5018227" cy="737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rPr>
            <a:t>Role of local providers as one-stop partners</a:t>
          </a:r>
          <a:endParaRPr lang="en-US" sz="1400" kern="1200" dirty="0">
            <a:solidFill>
              <a:schemeClr val="tx1"/>
            </a:solidFill>
          </a:endParaRPr>
        </a:p>
      </dsp:txBody>
      <dsp:txXfrm>
        <a:off x="35982" y="3273844"/>
        <a:ext cx="4946263" cy="665136"/>
      </dsp:txXfrm>
    </dsp:sp>
    <dsp:sp modelId="{6BA81C17-27B4-42EF-A91C-10BA5448EB60}">
      <dsp:nvSpPr>
        <dsp:cNvPr id="0" name=""/>
        <dsp:cNvSpPr/>
      </dsp:nvSpPr>
      <dsp:spPr>
        <a:xfrm>
          <a:off x="0" y="3974962"/>
          <a:ext cx="5018227" cy="16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29" tIns="12700" rIns="71120" bIns="12700" numCol="1" spcCol="1270" anchor="t" anchorCtr="0">
          <a:noAutofit/>
        </a:bodyPr>
        <a:lstStyle/>
        <a:p>
          <a:pPr marL="57150" lvl="1" indent="-57150" algn="l" defTabSz="355600">
            <a:lnSpc>
              <a:spcPct val="90000"/>
            </a:lnSpc>
            <a:spcBef>
              <a:spcPct val="0"/>
            </a:spcBef>
            <a:spcAft>
              <a:spcPct val="20000"/>
            </a:spcAft>
            <a:buChar char="••"/>
          </a:pPr>
          <a:r>
            <a:rPr lang="en-US" sz="800" kern="1200" dirty="0" smtClean="0"/>
            <a:t>Assistance in use of technology </a:t>
          </a:r>
          <a:endParaRPr lang="en-US" sz="800" kern="1200" dirty="0"/>
        </a:p>
      </dsp:txBody>
      <dsp:txXfrm>
        <a:off x="0" y="3974962"/>
        <a:ext cx="5018227" cy="165600"/>
      </dsp:txXfrm>
    </dsp:sp>
    <dsp:sp modelId="{D4049638-EEEF-4CB0-979C-3A705A9DF8F8}">
      <dsp:nvSpPr>
        <dsp:cNvPr id="0" name=""/>
        <dsp:cNvSpPr/>
      </dsp:nvSpPr>
      <dsp:spPr>
        <a:xfrm>
          <a:off x="0" y="4140562"/>
          <a:ext cx="5018227" cy="737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rPr>
            <a:t>Monitoring &amp; Evaluation</a:t>
          </a:r>
          <a:endParaRPr lang="en-US" sz="1400" kern="1200" dirty="0">
            <a:solidFill>
              <a:schemeClr val="tx1"/>
            </a:solidFill>
          </a:endParaRPr>
        </a:p>
      </dsp:txBody>
      <dsp:txXfrm>
        <a:off x="35982" y="4176544"/>
        <a:ext cx="4946263" cy="665136"/>
      </dsp:txXfrm>
    </dsp:sp>
    <dsp:sp modelId="{E05EF72F-5103-4C05-ABC2-39F2535CDD46}">
      <dsp:nvSpPr>
        <dsp:cNvPr id="0" name=""/>
        <dsp:cNvSpPr/>
      </dsp:nvSpPr>
      <dsp:spPr>
        <a:xfrm>
          <a:off x="0" y="4877662"/>
          <a:ext cx="5018227" cy="26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29" tIns="12700" rIns="71120" bIns="12700" numCol="1" spcCol="1270" anchor="t" anchorCtr="0">
          <a:noAutofit/>
        </a:bodyPr>
        <a:lstStyle/>
        <a:p>
          <a:pPr marL="57150" lvl="1" indent="-57150" algn="l" defTabSz="355600">
            <a:lnSpc>
              <a:spcPct val="90000"/>
            </a:lnSpc>
            <a:spcBef>
              <a:spcPct val="0"/>
            </a:spcBef>
            <a:spcAft>
              <a:spcPct val="20000"/>
            </a:spcAft>
            <a:buChar char="••"/>
          </a:pPr>
          <a:r>
            <a:rPr lang="en-US" sz="800" kern="1200" dirty="0" smtClean="0"/>
            <a:t>Of quality of and improvements in AE programs</a:t>
          </a:r>
          <a:endParaRPr lang="en-US" sz="800" kern="1200" dirty="0"/>
        </a:p>
        <a:p>
          <a:pPr marL="57150" lvl="1" indent="-57150" algn="l" defTabSz="355600">
            <a:lnSpc>
              <a:spcPct val="90000"/>
            </a:lnSpc>
            <a:spcBef>
              <a:spcPct val="0"/>
            </a:spcBef>
            <a:spcAft>
              <a:spcPct val="20000"/>
            </a:spcAft>
            <a:buChar char="••"/>
          </a:pPr>
          <a:r>
            <a:rPr lang="en-US" sz="800" kern="1200" dirty="0" smtClean="0"/>
            <a:t>Dissemination of information about models &amp; proven or promising practices within the State</a:t>
          </a:r>
          <a:endParaRPr lang="en-US" sz="800" kern="1200" dirty="0"/>
        </a:p>
      </dsp:txBody>
      <dsp:txXfrm>
        <a:off x="0" y="4877662"/>
        <a:ext cx="5018227" cy="2639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33C14-656F-44A2-86A1-1291DE7D9174}">
      <dsp:nvSpPr>
        <dsp:cNvPr id="0" name=""/>
        <dsp:cNvSpPr/>
      </dsp:nvSpPr>
      <dsp:spPr>
        <a:xfrm>
          <a:off x="2844800" y="1828800"/>
          <a:ext cx="2235200" cy="2235200"/>
        </a:xfrm>
        <a:prstGeom prst="gear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rPr>
            <a:t>Lists 12 illustrative activities</a:t>
          </a:r>
          <a:endParaRPr lang="en-US" sz="1000" b="1" kern="1200" dirty="0">
            <a:solidFill>
              <a:schemeClr val="bg1"/>
            </a:solidFill>
          </a:endParaRPr>
        </a:p>
      </dsp:txBody>
      <dsp:txXfrm>
        <a:off x="3294175" y="2352385"/>
        <a:ext cx="1336450" cy="1148939"/>
      </dsp:txXfrm>
    </dsp:sp>
    <dsp:sp modelId="{635E8125-48B7-4E58-B982-35C9AA8DCE58}">
      <dsp:nvSpPr>
        <dsp:cNvPr id="0" name=""/>
        <dsp:cNvSpPr/>
      </dsp:nvSpPr>
      <dsp:spPr>
        <a:xfrm>
          <a:off x="1544320" y="1300480"/>
          <a:ext cx="1625600" cy="1625600"/>
        </a:xfrm>
        <a:prstGeom prst="gear6">
          <a:avLst/>
        </a:prstGeom>
        <a:solidFill>
          <a:schemeClr val="accent3">
            <a:hueOff val="-4622789"/>
            <a:satOff val="-4560"/>
            <a:lumOff val="1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Activities of statewide significance</a:t>
          </a:r>
          <a:endParaRPr lang="en-US" sz="1000" b="1" kern="1200" dirty="0">
            <a:solidFill>
              <a:schemeClr val="tx1"/>
            </a:solidFill>
          </a:endParaRPr>
        </a:p>
      </dsp:txBody>
      <dsp:txXfrm>
        <a:off x="1953570" y="1712203"/>
        <a:ext cx="807100" cy="802154"/>
      </dsp:txXfrm>
    </dsp:sp>
    <dsp:sp modelId="{F23AA383-D7D0-4ACE-9313-F9D011B813CC}">
      <dsp:nvSpPr>
        <dsp:cNvPr id="0" name=""/>
        <dsp:cNvSpPr/>
      </dsp:nvSpPr>
      <dsp:spPr>
        <a:xfrm rot="20700000">
          <a:off x="2440191" y="208242"/>
          <a:ext cx="1592756" cy="1592756"/>
        </a:xfrm>
        <a:prstGeom prst="gear6">
          <a:avLst/>
        </a:prstGeom>
        <a:solidFill>
          <a:schemeClr val="accent3">
            <a:hueOff val="-9245577"/>
            <a:satOff val="-9121"/>
            <a:lumOff val="3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Collaboration to reduce duplication efforts</a:t>
          </a:r>
          <a:endParaRPr lang="en-US" sz="1000" b="1" kern="1200" dirty="0">
            <a:solidFill>
              <a:schemeClr val="tx1"/>
            </a:solidFill>
          </a:endParaRPr>
        </a:p>
      </dsp:txBody>
      <dsp:txXfrm rot="-20700000">
        <a:off x="2789529" y="557580"/>
        <a:ext cx="894080" cy="894080"/>
      </dsp:txXfrm>
    </dsp:sp>
    <dsp:sp modelId="{A5212D0C-4FA9-4B1E-AA09-71A95C5119BD}">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355E29-4575-4771-820D-EE865F5292E3}">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3">
            <a:hueOff val="-4622789"/>
            <a:satOff val="-4560"/>
            <a:lumOff val="1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D3AEFD-9217-4B84-879F-1F7CD38F27F9}">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3">
            <a:hueOff val="-9245577"/>
            <a:satOff val="-9121"/>
            <a:lumOff val="3882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9A188-FD18-46EF-B2CE-AA7588193086}">
      <dsp:nvSpPr>
        <dsp:cNvPr id="0" name=""/>
        <dsp:cNvSpPr/>
      </dsp:nvSpPr>
      <dsp:spPr>
        <a:xfrm>
          <a:off x="1440043" y="-22044"/>
          <a:ext cx="3995287" cy="3995287"/>
        </a:xfrm>
        <a:prstGeom prst="circularArrow">
          <a:avLst>
            <a:gd name="adj1" fmla="val 5544"/>
            <a:gd name="adj2" fmla="val 330680"/>
            <a:gd name="adj3" fmla="val 13769751"/>
            <a:gd name="adj4" fmla="val 17389723"/>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B3EB21-F3AF-4089-AA17-30E56BED1F06}">
      <dsp:nvSpPr>
        <dsp:cNvPr id="0" name=""/>
        <dsp:cNvSpPr/>
      </dsp:nvSpPr>
      <dsp:spPr>
        <a:xfrm>
          <a:off x="2509444" y="2178"/>
          <a:ext cx="1856485" cy="92824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Alignment to State Plan</a:t>
          </a:r>
          <a:endParaRPr lang="en-US" sz="1300" kern="1200" dirty="0">
            <a:latin typeface="Arial"/>
            <a:ea typeface="+mn-ea"/>
            <a:cs typeface="+mn-cs"/>
          </a:endParaRPr>
        </a:p>
      </dsp:txBody>
      <dsp:txXfrm>
        <a:off x="2554757" y="47491"/>
        <a:ext cx="1765859" cy="837616"/>
      </dsp:txXfrm>
    </dsp:sp>
    <dsp:sp modelId="{B65E5AF4-D294-4A5C-B7B6-8C78F34B732C}">
      <dsp:nvSpPr>
        <dsp:cNvPr id="0" name=""/>
        <dsp:cNvSpPr/>
      </dsp:nvSpPr>
      <dsp:spPr>
        <a:xfrm>
          <a:off x="4129804" y="1179439"/>
          <a:ext cx="1856485" cy="92824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Development of Career Pathways</a:t>
          </a:r>
          <a:endParaRPr lang="en-US" sz="1300" kern="1200" dirty="0">
            <a:latin typeface="Arial"/>
            <a:ea typeface="+mn-ea"/>
            <a:cs typeface="+mn-cs"/>
          </a:endParaRPr>
        </a:p>
      </dsp:txBody>
      <dsp:txXfrm>
        <a:off x="4175117" y="1224752"/>
        <a:ext cx="1765859" cy="837616"/>
      </dsp:txXfrm>
    </dsp:sp>
    <dsp:sp modelId="{D274D563-5BD6-4735-913E-4BF1B98B99F1}">
      <dsp:nvSpPr>
        <dsp:cNvPr id="0" name=""/>
        <dsp:cNvSpPr/>
      </dsp:nvSpPr>
      <dsp:spPr>
        <a:xfrm>
          <a:off x="3510881" y="3084286"/>
          <a:ext cx="1856485" cy="92824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High Quality PD programs to Improve Instruction</a:t>
          </a:r>
          <a:endParaRPr lang="en-US" sz="1300" kern="1200" dirty="0">
            <a:latin typeface="Arial"/>
            <a:ea typeface="+mn-ea"/>
            <a:cs typeface="+mn-cs"/>
          </a:endParaRPr>
        </a:p>
      </dsp:txBody>
      <dsp:txXfrm>
        <a:off x="3556194" y="3129599"/>
        <a:ext cx="1765859" cy="837616"/>
      </dsp:txXfrm>
    </dsp:sp>
    <dsp:sp modelId="{0325ECD9-7D17-4023-8498-08A6F9DD8EF3}">
      <dsp:nvSpPr>
        <dsp:cNvPr id="0" name=""/>
        <dsp:cNvSpPr/>
      </dsp:nvSpPr>
      <dsp:spPr>
        <a:xfrm>
          <a:off x="1508006" y="3084286"/>
          <a:ext cx="1856485" cy="92824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Tech. Assistance based on Rigorous Research</a:t>
          </a:r>
          <a:endParaRPr lang="en-US" sz="1300" kern="1200" dirty="0">
            <a:latin typeface="Arial"/>
            <a:ea typeface="+mn-ea"/>
            <a:cs typeface="+mn-cs"/>
          </a:endParaRPr>
        </a:p>
      </dsp:txBody>
      <dsp:txXfrm>
        <a:off x="1553319" y="3129599"/>
        <a:ext cx="1765859" cy="837616"/>
      </dsp:txXfrm>
    </dsp:sp>
    <dsp:sp modelId="{ECE98A55-3F73-441A-81F6-12327F2F849E}">
      <dsp:nvSpPr>
        <dsp:cNvPr id="0" name=""/>
        <dsp:cNvSpPr/>
      </dsp:nvSpPr>
      <dsp:spPr>
        <a:xfrm>
          <a:off x="889084" y="1179439"/>
          <a:ext cx="1856485" cy="92824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latin typeface="Arial"/>
              <a:ea typeface="+mn-ea"/>
              <a:cs typeface="+mn-cs"/>
            </a:rPr>
            <a:t>Evaluation &amp; Dissemination of Info about Promising State Practices</a:t>
          </a:r>
          <a:endParaRPr lang="en-US" sz="1300" kern="1200" dirty="0">
            <a:latin typeface="Arial"/>
            <a:ea typeface="+mn-ea"/>
            <a:cs typeface="+mn-cs"/>
          </a:endParaRPr>
        </a:p>
      </dsp:txBody>
      <dsp:txXfrm>
        <a:off x="934397" y="1224752"/>
        <a:ext cx="1765859" cy="8376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1C2E0-9E14-4396-B214-27B6414D82B3}">
      <dsp:nvSpPr>
        <dsp:cNvPr id="0" name=""/>
        <dsp:cNvSpPr/>
      </dsp:nvSpPr>
      <dsp:spPr>
        <a:xfrm>
          <a:off x="3343047" y="0"/>
          <a:ext cx="1755453" cy="897159"/>
        </a:xfrm>
        <a:prstGeom prst="trapezoid">
          <a:avLst>
            <a:gd name="adj" fmla="val 94092"/>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Monitoring</a:t>
          </a:r>
          <a:endParaRPr lang="en-US" sz="2800" kern="1200" dirty="0"/>
        </a:p>
      </dsp:txBody>
      <dsp:txXfrm>
        <a:off x="3343047" y="0"/>
        <a:ext cx="1755453" cy="897159"/>
      </dsp:txXfrm>
    </dsp:sp>
    <dsp:sp modelId="{9D297629-792A-406A-8B1D-DD91556372BD}">
      <dsp:nvSpPr>
        <dsp:cNvPr id="0" name=""/>
        <dsp:cNvSpPr/>
      </dsp:nvSpPr>
      <dsp:spPr>
        <a:xfrm>
          <a:off x="2532464" y="897159"/>
          <a:ext cx="3376619" cy="897159"/>
        </a:xfrm>
        <a:prstGeom prst="trapezoid">
          <a:avLst>
            <a:gd name="adj" fmla="val 94092"/>
          </a:avLst>
        </a:prstGeom>
        <a:gradFill rotWithShape="0">
          <a:gsLst>
            <a:gs pos="0">
              <a:schemeClr val="accent2">
                <a:hueOff val="2311394"/>
                <a:satOff val="2280"/>
                <a:lumOff val="-9706"/>
                <a:alphaOff val="0"/>
                <a:tint val="100000"/>
                <a:shade val="100000"/>
                <a:satMod val="130000"/>
              </a:schemeClr>
            </a:gs>
            <a:gs pos="100000">
              <a:schemeClr val="accent2">
                <a:hueOff val="2311394"/>
                <a:satOff val="2280"/>
                <a:lumOff val="-970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AE Grant Application</a:t>
          </a:r>
          <a:endParaRPr lang="en-US" sz="3100" kern="1200" dirty="0"/>
        </a:p>
      </dsp:txBody>
      <dsp:txXfrm>
        <a:off x="3123373" y="897159"/>
        <a:ext cx="2194802" cy="897159"/>
      </dsp:txXfrm>
    </dsp:sp>
    <dsp:sp modelId="{F3DCA809-A96E-4A76-9634-EC669D63373A}">
      <dsp:nvSpPr>
        <dsp:cNvPr id="0" name=""/>
        <dsp:cNvSpPr/>
      </dsp:nvSpPr>
      <dsp:spPr>
        <a:xfrm>
          <a:off x="1688309" y="1794318"/>
          <a:ext cx="5064929" cy="897159"/>
        </a:xfrm>
        <a:prstGeom prst="trapezoid">
          <a:avLst>
            <a:gd name="adj" fmla="val 94092"/>
          </a:avLst>
        </a:prstGeom>
        <a:gradFill rotWithShape="0">
          <a:gsLst>
            <a:gs pos="0">
              <a:schemeClr val="accent2">
                <a:hueOff val="4622789"/>
                <a:satOff val="4560"/>
                <a:lumOff val="-19412"/>
                <a:alphaOff val="0"/>
                <a:tint val="100000"/>
                <a:shade val="100000"/>
                <a:satMod val="130000"/>
              </a:schemeClr>
            </a:gs>
            <a:gs pos="100000">
              <a:schemeClr val="accent2">
                <a:hueOff val="4622789"/>
                <a:satOff val="4560"/>
                <a:lumOff val="-1941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Statewide Initiatives</a:t>
          </a:r>
          <a:endParaRPr lang="en-US" sz="3100" kern="1200" dirty="0"/>
        </a:p>
      </dsp:txBody>
      <dsp:txXfrm>
        <a:off x="2574672" y="1794318"/>
        <a:ext cx="3292204" cy="897159"/>
      </dsp:txXfrm>
    </dsp:sp>
    <dsp:sp modelId="{AFB5BD25-BD78-4B4B-8918-15A65E53D607}">
      <dsp:nvSpPr>
        <dsp:cNvPr id="0" name=""/>
        <dsp:cNvSpPr/>
      </dsp:nvSpPr>
      <dsp:spPr>
        <a:xfrm>
          <a:off x="844154" y="2691478"/>
          <a:ext cx="6753239" cy="897159"/>
        </a:xfrm>
        <a:prstGeom prst="trapezoid">
          <a:avLst>
            <a:gd name="adj" fmla="val 94092"/>
          </a:avLst>
        </a:prstGeom>
        <a:gradFill rotWithShape="0">
          <a:gsLst>
            <a:gs pos="0">
              <a:schemeClr val="accent2">
                <a:hueOff val="6934183"/>
                <a:satOff val="6841"/>
                <a:lumOff val="-29118"/>
                <a:alphaOff val="0"/>
                <a:tint val="100000"/>
                <a:shade val="100000"/>
                <a:satMod val="130000"/>
              </a:schemeClr>
            </a:gs>
            <a:gs pos="100000">
              <a:schemeClr val="accent2">
                <a:hueOff val="6934183"/>
                <a:satOff val="6841"/>
                <a:lumOff val="-2911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Unified State Plan</a:t>
          </a:r>
          <a:endParaRPr lang="en-US" sz="3100" kern="1200" dirty="0"/>
        </a:p>
      </dsp:txBody>
      <dsp:txXfrm>
        <a:off x="2025971" y="2691478"/>
        <a:ext cx="4389605" cy="897159"/>
      </dsp:txXfrm>
    </dsp:sp>
    <dsp:sp modelId="{CDBB9553-2133-4C10-AC58-5B6899248552}">
      <dsp:nvSpPr>
        <dsp:cNvPr id="0" name=""/>
        <dsp:cNvSpPr/>
      </dsp:nvSpPr>
      <dsp:spPr>
        <a:xfrm>
          <a:off x="0" y="3588637"/>
          <a:ext cx="8441549" cy="897159"/>
        </a:xfrm>
        <a:prstGeom prst="trapezoid">
          <a:avLst>
            <a:gd name="adj" fmla="val 94092"/>
          </a:avLst>
        </a:prstGeom>
        <a:gradFill rotWithShape="0">
          <a:gsLst>
            <a:gs pos="0">
              <a:schemeClr val="accent2">
                <a:hueOff val="9245577"/>
                <a:satOff val="9121"/>
                <a:lumOff val="-38824"/>
                <a:alphaOff val="0"/>
                <a:tint val="100000"/>
                <a:shade val="100000"/>
                <a:satMod val="130000"/>
              </a:schemeClr>
            </a:gs>
            <a:gs pos="100000">
              <a:schemeClr val="accent2">
                <a:hueOff val="9245577"/>
                <a:satOff val="9121"/>
                <a:lumOff val="-3882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WIOA</a:t>
          </a:r>
          <a:endParaRPr lang="en-US" sz="3100" kern="1200" dirty="0"/>
        </a:p>
      </dsp:txBody>
      <dsp:txXfrm>
        <a:off x="1477271" y="3588637"/>
        <a:ext cx="5487006" cy="8971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6C1A5-9B1A-4D5A-8AA4-49676B08D0E3}">
      <dsp:nvSpPr>
        <dsp:cNvPr id="0" name=""/>
        <dsp:cNvSpPr/>
      </dsp:nvSpPr>
      <dsp:spPr>
        <a:xfrm>
          <a:off x="3950" y="0"/>
          <a:ext cx="1386236" cy="47061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Strategic Elements</a:t>
          </a:r>
          <a:endParaRPr lang="en-US" sz="1500" kern="1200" dirty="0">
            <a:solidFill>
              <a:schemeClr val="tx1"/>
            </a:solidFill>
          </a:endParaRPr>
        </a:p>
      </dsp:txBody>
      <dsp:txXfrm>
        <a:off x="3950" y="0"/>
        <a:ext cx="1386236" cy="1411853"/>
      </dsp:txXfrm>
    </dsp:sp>
    <dsp:sp modelId="{F497E914-D170-480E-A2B8-59C07BB9C388}">
      <dsp:nvSpPr>
        <dsp:cNvPr id="0" name=""/>
        <dsp:cNvSpPr/>
      </dsp:nvSpPr>
      <dsp:spPr>
        <a:xfrm>
          <a:off x="142574" y="1412255"/>
          <a:ext cx="1108989" cy="9245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Economic/Workforce Analysis</a:t>
          </a:r>
          <a:endParaRPr lang="en-US" sz="800" kern="1200" dirty="0">
            <a:solidFill>
              <a:schemeClr val="tx1"/>
            </a:solidFill>
          </a:endParaRPr>
        </a:p>
      </dsp:txBody>
      <dsp:txXfrm>
        <a:off x="169654" y="1439335"/>
        <a:ext cx="1054829" cy="870415"/>
      </dsp:txXfrm>
    </dsp:sp>
    <dsp:sp modelId="{E8684DF7-5494-424C-A826-F25649A1BF99}">
      <dsp:nvSpPr>
        <dsp:cNvPr id="0" name=""/>
        <dsp:cNvSpPr/>
      </dsp:nvSpPr>
      <dsp:spPr>
        <a:xfrm>
          <a:off x="142574" y="2479074"/>
          <a:ext cx="1108989" cy="9245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State Vision/Goals (Governor)</a:t>
          </a:r>
          <a:endParaRPr lang="en-US" sz="800" kern="1200" dirty="0">
            <a:solidFill>
              <a:schemeClr val="tx1"/>
            </a:solidFill>
          </a:endParaRPr>
        </a:p>
      </dsp:txBody>
      <dsp:txXfrm>
        <a:off x="169654" y="2506154"/>
        <a:ext cx="1054829" cy="870415"/>
      </dsp:txXfrm>
    </dsp:sp>
    <dsp:sp modelId="{64D6B340-6D6C-4691-9C6F-D5BF473FA4CE}">
      <dsp:nvSpPr>
        <dsp:cNvPr id="0" name=""/>
        <dsp:cNvSpPr/>
      </dsp:nvSpPr>
      <dsp:spPr>
        <a:xfrm>
          <a:off x="142574" y="3545892"/>
          <a:ext cx="1108989" cy="9245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State Strategies</a:t>
          </a:r>
          <a:endParaRPr lang="en-US" sz="800" kern="1200" dirty="0">
            <a:solidFill>
              <a:schemeClr val="tx1"/>
            </a:solidFill>
          </a:endParaRPr>
        </a:p>
      </dsp:txBody>
      <dsp:txXfrm>
        <a:off x="169654" y="3572972"/>
        <a:ext cx="1054829" cy="870415"/>
      </dsp:txXfrm>
    </dsp:sp>
    <dsp:sp modelId="{BB0211F8-24EA-4E03-B559-3F57B2EC9584}">
      <dsp:nvSpPr>
        <dsp:cNvPr id="0" name=""/>
        <dsp:cNvSpPr/>
      </dsp:nvSpPr>
      <dsp:spPr>
        <a:xfrm>
          <a:off x="1494154" y="0"/>
          <a:ext cx="1386236" cy="47061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Operational Planning</a:t>
          </a:r>
          <a:endParaRPr lang="en-US" sz="1500" kern="1200" dirty="0">
            <a:solidFill>
              <a:schemeClr val="tx1"/>
            </a:solidFill>
          </a:endParaRPr>
        </a:p>
      </dsp:txBody>
      <dsp:txXfrm>
        <a:off x="1494154" y="0"/>
        <a:ext cx="1386236" cy="1411853"/>
      </dsp:txXfrm>
    </dsp:sp>
    <dsp:sp modelId="{A513814E-82EB-4D2E-9B50-16004CD7AECE}">
      <dsp:nvSpPr>
        <dsp:cNvPr id="0" name=""/>
        <dsp:cNvSpPr/>
      </dsp:nvSpPr>
      <dsp:spPr>
        <a:xfrm>
          <a:off x="1632778" y="1413232"/>
          <a:ext cx="1108989" cy="1418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Strategy Implementation</a:t>
          </a:r>
          <a:endParaRPr lang="en-US" sz="800" kern="1200" dirty="0">
            <a:solidFill>
              <a:schemeClr val="tx1"/>
            </a:solidFill>
          </a:endParaRPr>
        </a:p>
      </dsp:txBody>
      <dsp:txXfrm>
        <a:off x="1665259" y="1445713"/>
        <a:ext cx="1044027" cy="1354015"/>
      </dsp:txXfrm>
    </dsp:sp>
    <dsp:sp modelId="{FDEA7AEA-8EB3-44A3-A9D1-00A6F13A77D1}">
      <dsp:nvSpPr>
        <dsp:cNvPr id="0" name=""/>
        <dsp:cNvSpPr/>
      </dsp:nvSpPr>
      <dsp:spPr>
        <a:xfrm>
          <a:off x="1632778" y="3050513"/>
          <a:ext cx="1108989" cy="1418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State Operating Systems &amp; Policies</a:t>
          </a:r>
          <a:endParaRPr lang="en-US" sz="800" kern="1200" dirty="0">
            <a:solidFill>
              <a:schemeClr val="tx1"/>
            </a:solidFill>
          </a:endParaRPr>
        </a:p>
      </dsp:txBody>
      <dsp:txXfrm>
        <a:off x="1665259" y="3082994"/>
        <a:ext cx="1044027" cy="1354015"/>
      </dsp:txXfrm>
    </dsp:sp>
    <dsp:sp modelId="{F47587D5-37EC-4F19-8579-99ED2C7F6A1E}">
      <dsp:nvSpPr>
        <dsp:cNvPr id="0" name=""/>
        <dsp:cNvSpPr/>
      </dsp:nvSpPr>
      <dsp:spPr>
        <a:xfrm>
          <a:off x="2984359" y="0"/>
          <a:ext cx="1386236" cy="47061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Coordination with Combined State Plan Programs</a:t>
          </a:r>
          <a:endParaRPr lang="en-US" sz="1500" kern="1200" dirty="0">
            <a:solidFill>
              <a:schemeClr val="tx1"/>
            </a:solidFill>
          </a:endParaRPr>
        </a:p>
      </dsp:txBody>
      <dsp:txXfrm>
        <a:off x="2984359" y="0"/>
        <a:ext cx="1386236" cy="1411853"/>
      </dsp:txXfrm>
    </dsp:sp>
    <dsp:sp modelId="{4085FFCD-8DC9-406A-BF75-837725D5D7C5}">
      <dsp:nvSpPr>
        <dsp:cNvPr id="0" name=""/>
        <dsp:cNvSpPr/>
      </dsp:nvSpPr>
      <dsp:spPr>
        <a:xfrm>
          <a:off x="4474563" y="0"/>
          <a:ext cx="1386236" cy="47061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Common Assurances</a:t>
          </a:r>
          <a:endParaRPr lang="en-US" sz="1500" kern="1200" dirty="0">
            <a:solidFill>
              <a:schemeClr val="tx1"/>
            </a:solidFill>
          </a:endParaRPr>
        </a:p>
      </dsp:txBody>
      <dsp:txXfrm>
        <a:off x="4474563" y="0"/>
        <a:ext cx="1386236" cy="1411853"/>
      </dsp:txXfrm>
    </dsp:sp>
    <dsp:sp modelId="{48EC9B67-A45E-4A2F-A6C2-EA7F7E920D4B}">
      <dsp:nvSpPr>
        <dsp:cNvPr id="0" name=""/>
        <dsp:cNvSpPr/>
      </dsp:nvSpPr>
      <dsp:spPr>
        <a:xfrm>
          <a:off x="5964767" y="0"/>
          <a:ext cx="1386236" cy="47061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Program-Specific Plan Requirements for Core Programs</a:t>
          </a:r>
          <a:endParaRPr lang="en-US" sz="1500" kern="1200" dirty="0">
            <a:solidFill>
              <a:schemeClr val="tx1"/>
            </a:solidFill>
          </a:endParaRPr>
        </a:p>
      </dsp:txBody>
      <dsp:txXfrm>
        <a:off x="5964767" y="0"/>
        <a:ext cx="1386236" cy="1411853"/>
      </dsp:txXfrm>
    </dsp:sp>
    <dsp:sp modelId="{E841EE0F-3EDA-4C56-8735-EF77AAFC53C5}">
      <dsp:nvSpPr>
        <dsp:cNvPr id="0" name=""/>
        <dsp:cNvSpPr/>
      </dsp:nvSpPr>
      <dsp:spPr>
        <a:xfrm>
          <a:off x="6103391" y="1411968"/>
          <a:ext cx="1108989" cy="685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Title 1</a:t>
          </a:r>
          <a:endParaRPr lang="en-US" sz="800" kern="1200" dirty="0">
            <a:solidFill>
              <a:schemeClr val="tx1"/>
            </a:solidFill>
          </a:endParaRPr>
        </a:p>
      </dsp:txBody>
      <dsp:txXfrm>
        <a:off x="6123471" y="1432048"/>
        <a:ext cx="1068829" cy="645430"/>
      </dsp:txXfrm>
    </dsp:sp>
    <dsp:sp modelId="{EE7F3DAB-E2F7-4B91-A156-4B33A5481E50}">
      <dsp:nvSpPr>
        <dsp:cNvPr id="0" name=""/>
        <dsp:cNvSpPr/>
      </dsp:nvSpPr>
      <dsp:spPr>
        <a:xfrm>
          <a:off x="6103391" y="2203034"/>
          <a:ext cx="1108989" cy="685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Title II</a:t>
          </a:r>
          <a:endParaRPr lang="en-US" sz="800" kern="1200" dirty="0">
            <a:solidFill>
              <a:schemeClr val="tx1"/>
            </a:solidFill>
          </a:endParaRPr>
        </a:p>
      </dsp:txBody>
      <dsp:txXfrm>
        <a:off x="6123471" y="2223114"/>
        <a:ext cx="1068829" cy="645430"/>
      </dsp:txXfrm>
    </dsp:sp>
    <dsp:sp modelId="{D21E91BE-9A9B-46F8-AD36-B32FD2ED58BC}">
      <dsp:nvSpPr>
        <dsp:cNvPr id="0" name=""/>
        <dsp:cNvSpPr/>
      </dsp:nvSpPr>
      <dsp:spPr>
        <a:xfrm>
          <a:off x="6103391" y="2994099"/>
          <a:ext cx="1108989" cy="685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Title III</a:t>
          </a:r>
          <a:endParaRPr lang="en-US" sz="800" kern="1200" dirty="0">
            <a:solidFill>
              <a:schemeClr val="tx1"/>
            </a:solidFill>
          </a:endParaRPr>
        </a:p>
      </dsp:txBody>
      <dsp:txXfrm>
        <a:off x="6123471" y="3014179"/>
        <a:ext cx="1068829" cy="645430"/>
      </dsp:txXfrm>
    </dsp:sp>
    <dsp:sp modelId="{684F56B4-9342-4585-AA82-1EEB75E41D92}">
      <dsp:nvSpPr>
        <dsp:cNvPr id="0" name=""/>
        <dsp:cNvSpPr/>
      </dsp:nvSpPr>
      <dsp:spPr>
        <a:xfrm>
          <a:off x="6103391" y="3785165"/>
          <a:ext cx="1108989" cy="685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Title IV</a:t>
          </a:r>
          <a:endParaRPr lang="en-US" sz="800" kern="1200" dirty="0">
            <a:solidFill>
              <a:schemeClr val="tx1"/>
            </a:solidFill>
          </a:endParaRPr>
        </a:p>
      </dsp:txBody>
      <dsp:txXfrm>
        <a:off x="6123471" y="3805245"/>
        <a:ext cx="1068829" cy="6454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B817A-CDC0-4309-A48A-D885A5B33039}">
      <dsp:nvSpPr>
        <dsp:cNvPr id="0" name=""/>
        <dsp:cNvSpPr/>
      </dsp:nvSpPr>
      <dsp:spPr>
        <a:xfrm rot="5400000">
          <a:off x="1090579" y="-352592"/>
          <a:ext cx="412128" cy="122037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perspectiveContrastingRightFacing"/>
          <a:lightRig rig="threePt" dir="t"/>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Pre</a:t>
          </a:r>
          <a:endParaRPr lang="en-US" sz="1300" kern="1200" dirty="0"/>
        </a:p>
      </dsp:txBody>
      <dsp:txXfrm rot="-5400000">
        <a:off x="686458" y="71647"/>
        <a:ext cx="1200252" cy="371892"/>
      </dsp:txXfrm>
    </dsp:sp>
    <dsp:sp modelId="{2DF52C75-377F-494B-9EB6-5C3229EDC48B}">
      <dsp:nvSpPr>
        <dsp:cNvPr id="0" name=""/>
        <dsp:cNvSpPr/>
      </dsp:nvSpPr>
      <dsp:spPr>
        <a:xfrm>
          <a:off x="0" y="12"/>
          <a:ext cx="686458" cy="515160"/>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perspectiveContrastingRightFacing"/>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P</a:t>
          </a:r>
          <a:endParaRPr lang="en-US" sz="2700" kern="1200" dirty="0"/>
        </a:p>
      </dsp:txBody>
      <dsp:txXfrm>
        <a:off x="25148" y="25160"/>
        <a:ext cx="636162" cy="464864"/>
      </dsp:txXfrm>
    </dsp:sp>
    <dsp:sp modelId="{8C508292-1B3D-486F-B43A-6230F33EE435}">
      <dsp:nvSpPr>
        <dsp:cNvPr id="0" name=""/>
        <dsp:cNvSpPr/>
      </dsp:nvSpPr>
      <dsp:spPr>
        <a:xfrm rot="5400000">
          <a:off x="1090579" y="188326"/>
          <a:ext cx="412128" cy="122037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perspectiveContrastingRightFacing"/>
          <a:lightRig rig="threePt" dir="t"/>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Qualification</a:t>
          </a:r>
          <a:endParaRPr lang="en-US" sz="1300" kern="1200" dirty="0"/>
        </a:p>
      </dsp:txBody>
      <dsp:txXfrm rot="-5400000">
        <a:off x="686458" y="612565"/>
        <a:ext cx="1200252" cy="371892"/>
      </dsp:txXfrm>
    </dsp:sp>
    <dsp:sp modelId="{E9A593D2-64A9-4412-8BD9-B809646054F9}">
      <dsp:nvSpPr>
        <dsp:cNvPr id="0" name=""/>
        <dsp:cNvSpPr/>
      </dsp:nvSpPr>
      <dsp:spPr>
        <a:xfrm>
          <a:off x="0" y="540931"/>
          <a:ext cx="686458" cy="515160"/>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perspectiveContrastingRightFacing"/>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Q</a:t>
          </a:r>
          <a:endParaRPr lang="en-US" sz="2700" kern="1200" dirty="0"/>
        </a:p>
      </dsp:txBody>
      <dsp:txXfrm>
        <a:off x="25148" y="566079"/>
        <a:ext cx="636162" cy="46486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p: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The legislation provides universal access to career services, which are defined and addressed in each of Wyoming’s Adult Education Career Services course. </a:t>
            </a:r>
          </a:p>
          <a:p>
            <a:pPr marL="158750" indent="0">
              <a:buNone/>
            </a:pPr>
            <a:endParaRPr lang="en-US" dirty="0" smtClean="0"/>
          </a:p>
          <a:p>
            <a:pPr marL="158750" indent="0">
              <a:buNone/>
            </a:pPr>
            <a:r>
              <a:rPr lang="en-US" dirty="0" smtClean="0"/>
              <a:t>Career Pathways is an important element of WIOA legislation and of the Unified State Plan. As such, local Adult Education programs are required to develop programming that aligns to a career pathways system. The Career Pathways initiative is a unified planning system that reorients existing education and workforce services to focus on successes in postsecondary/workforce (economic success for the region). The figure shown in the graphic depicts the six core elements to the development of the Career Pathways initiative.</a:t>
            </a:r>
          </a:p>
          <a:p>
            <a:pPr marL="158750" indent="0">
              <a:buNone/>
            </a:pPr>
            <a:endParaRPr lang="en-US" dirty="0"/>
          </a:p>
        </p:txBody>
      </p:sp>
    </p:spTree>
    <p:extLst>
      <p:ext uri="{BB962C8B-B14F-4D97-AF65-F5344CB8AC3E}">
        <p14:creationId xmlns:p14="http://schemas.microsoft.com/office/powerpoint/2010/main" val="818487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To clarify how a true Career Pathways system should work, the National Governor’s Association developed the graphic below to show the linkages which must occur between sector partnerships and a Career Pathways System. Notice the importance of Adult Education in this graphic! </a:t>
            </a:r>
          </a:p>
          <a:p>
            <a:pPr marL="158750" indent="0">
              <a:buNone/>
            </a:pPr>
            <a:endParaRPr lang="en-US" dirty="0"/>
          </a:p>
        </p:txBody>
      </p:sp>
    </p:spTree>
    <p:extLst>
      <p:ext uri="{BB962C8B-B14F-4D97-AF65-F5344CB8AC3E}">
        <p14:creationId xmlns:p14="http://schemas.microsoft.com/office/powerpoint/2010/main" val="209766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FontTx/>
              <a:buNone/>
            </a:pPr>
            <a:r>
              <a:rPr lang="en-US" dirty="0" smtClean="0"/>
              <a:t>WIOA</a:t>
            </a:r>
            <a:r>
              <a:rPr lang="en-US" baseline="0" dirty="0" smtClean="0"/>
              <a:t> l</a:t>
            </a:r>
            <a:r>
              <a:rPr lang="en-US" dirty="0" smtClean="0"/>
              <a:t>ists </a:t>
            </a:r>
            <a:r>
              <a:rPr lang="en-US" dirty="0" smtClean="0"/>
              <a:t>12 illustrative activities including –</a:t>
            </a:r>
          </a:p>
          <a:p>
            <a:pPr marL="158750" indent="0">
              <a:buFontTx/>
              <a:buNone/>
            </a:pPr>
            <a:r>
              <a:rPr lang="en-US" dirty="0" smtClean="0"/>
              <a:t>• Resource centers, technology instruction investments,</a:t>
            </a:r>
            <a:r>
              <a:rPr lang="en-US" baseline="0" dirty="0" smtClean="0"/>
              <a:t> </a:t>
            </a:r>
            <a:r>
              <a:rPr lang="en-US" dirty="0" smtClean="0"/>
              <a:t>curriculum development, model development, achieving</a:t>
            </a:r>
          </a:p>
          <a:p>
            <a:pPr marL="158750" indent="0">
              <a:buFontTx/>
              <a:buNone/>
            </a:pPr>
            <a:r>
              <a:rPr lang="en-US" dirty="0" smtClean="0"/>
              <a:t>performance objectives, transition to postsecondary, content</a:t>
            </a:r>
            <a:r>
              <a:rPr lang="en-US" baseline="0" dirty="0" smtClean="0"/>
              <a:t> </a:t>
            </a:r>
            <a:r>
              <a:rPr lang="en-US" dirty="0" smtClean="0"/>
              <a:t>standards, and more….</a:t>
            </a:r>
          </a:p>
          <a:p>
            <a:pPr marL="158750" indent="0">
              <a:buFontTx/>
              <a:buNone/>
            </a:pPr>
            <a:endParaRPr lang="en-US" dirty="0" smtClean="0"/>
          </a:p>
          <a:p>
            <a:pPr marL="158750" indent="0">
              <a:buFontTx/>
              <a:buNone/>
            </a:pPr>
            <a:r>
              <a:rPr lang="en-US" dirty="0" smtClean="0"/>
              <a:t>Includes other activities of statewide significance that</a:t>
            </a:r>
            <a:r>
              <a:rPr lang="en-US" baseline="0" dirty="0" smtClean="0"/>
              <a:t> </a:t>
            </a:r>
            <a:r>
              <a:rPr lang="en-US" dirty="0" smtClean="0"/>
              <a:t>promote the purposes of the adult education program </a:t>
            </a:r>
          </a:p>
          <a:p>
            <a:pPr marL="158750" indent="0">
              <a:buFontTx/>
              <a:buNone/>
            </a:pPr>
            <a:endParaRPr lang="en-US" dirty="0" smtClean="0"/>
          </a:p>
          <a:p>
            <a:pPr marL="158750" indent="0">
              <a:buFontTx/>
              <a:buNone/>
            </a:pPr>
            <a:r>
              <a:rPr lang="en-US" dirty="0" smtClean="0"/>
              <a:t>Includes leadership</a:t>
            </a:r>
            <a:r>
              <a:rPr lang="en-US" baseline="0" dirty="0" smtClean="0"/>
              <a:t> efforts to collaborate with partners to avoid/reduce the duplication of services</a:t>
            </a:r>
            <a:endParaRPr lang="en-US" dirty="0"/>
          </a:p>
        </p:txBody>
      </p:sp>
    </p:spTree>
    <p:extLst>
      <p:ext uri="{BB962C8B-B14F-4D97-AF65-F5344CB8AC3E}">
        <p14:creationId xmlns:p14="http://schemas.microsoft.com/office/powerpoint/2010/main" val="1305702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6aee8bff79_0_345: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6aee8bff79_0_345: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afd247686_0_2393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afd247686_0_23934: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These are the critical documents that guide Adult Education programs in Wyoming. New directors should familiarize themselves with each of these documents.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0a89db416_0_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0a89db416_0_1: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To show/represent</a:t>
            </a:r>
            <a:r>
              <a:rPr lang="en-US" baseline="0" dirty="0" smtClean="0"/>
              <a:t> the integration of core partner services AND to meet the regional and economic needs of a state the core partners work together to submit a State Plan. In </a:t>
            </a:r>
            <a:r>
              <a:rPr lang="en-US" baseline="0" dirty="0" err="1" smtClean="0"/>
              <a:t>Wyomng</a:t>
            </a:r>
            <a:r>
              <a:rPr lang="en-US" baseline="0" dirty="0" smtClean="0"/>
              <a:t> this plan is submitted to the Wyoming Workforce Development Council, the State WIB, first and then to the Governor for approval.</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The State Plan is available under the Wyoming workforce Development website or through the link shown on this slide.</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Directors are encouraged to read the plan to develop a comprehensive understanding of the roles the WIOA core partners are expected to plan in Wyoming.  There are multiple references to Adult Education throughout the plan, but the majority of Adult Education information can be found on pages 31-37; 43-45; 54-55; 66-68, 125-148.</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0a89db416_0_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0a89db416_0_1: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Information</a:t>
            </a:r>
            <a:r>
              <a:rPr lang="en-US" baseline="0" dirty="0" smtClean="0"/>
              <a:t> regarding </a:t>
            </a:r>
            <a:r>
              <a:rPr lang="en-US" u="sng" baseline="0" dirty="0" smtClean="0"/>
              <a:t>ENDOW and the Educational Attainment </a:t>
            </a:r>
            <a:r>
              <a:rPr lang="en-US" baseline="0" dirty="0" smtClean="0"/>
              <a:t>initiatives can be found on the Commission’s website.</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u="sng" baseline="0" dirty="0" smtClean="0"/>
              <a:t>Next Generation Sector Partnerships </a:t>
            </a:r>
            <a:r>
              <a:rPr lang="en-US" baseline="0" dirty="0" smtClean="0"/>
              <a:t>(Next Gen): the Wyoming Workforce Development Council entered into a partnership to launch Next Generation Sector Partnership projects around the State in an effort to grow critical economic sectors, and to form an alignment amount many education, workforce training, economic development and government partners. Information regarding Next Gen can be found on the Council’s website.</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u="sng" dirty="0" smtClean="0"/>
              <a:t>Perkins V</a:t>
            </a:r>
            <a:r>
              <a:rPr lang="en-US" dirty="0" smtClean="0"/>
              <a:t>: represents an important opportunity to expand opportunities for every student to explore, choose, and follow career and technical education programs of study and career pathways to earn credentials of value. (Federal program).  Applicants should suggest/propose strategies on how Adult Education students can concurrently enroll in CTE programs of study. Adult Education programming/activities should clearly demonstrate these strategies for concurrent enrollment. Information regarding Perkins</a:t>
            </a:r>
            <a:r>
              <a:rPr lang="en-US" baseline="0" dirty="0" smtClean="0"/>
              <a:t> V in Wyoming is available on the Wyoming Department of Education’s website.</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u="sng" dirty="0" smtClean="0"/>
              <a:t>Department of Workforce Grant programs</a:t>
            </a:r>
          </a:p>
          <a:p>
            <a:pPr marL="0" lvl="0" indent="0" algn="l" rtl="0">
              <a:spcBef>
                <a:spcPts val="0"/>
              </a:spcBef>
              <a:spcAft>
                <a:spcPts val="0"/>
              </a:spcAft>
              <a:buNone/>
            </a:pPr>
            <a:r>
              <a:rPr lang="en-US" dirty="0" err="1" smtClean="0"/>
              <a:t>i</a:t>
            </a:r>
            <a:r>
              <a:rPr lang="en-US" dirty="0" smtClean="0"/>
              <a:t>. Business Training Grant connects employers with professional development opportunities to increase employee skill attainment.</a:t>
            </a:r>
          </a:p>
          <a:p>
            <a:pPr marL="0" lvl="0" indent="0" algn="l" rtl="0">
              <a:spcBef>
                <a:spcPts val="0"/>
              </a:spcBef>
              <a:spcAft>
                <a:spcPts val="0"/>
              </a:spcAft>
              <a:buNone/>
            </a:pPr>
            <a:r>
              <a:rPr lang="en-US" dirty="0" smtClean="0"/>
              <a:t>ii. Pre-hire grants focus on creating a trained workforce for a specific Wyoming industry</a:t>
            </a:r>
          </a:p>
          <a:p>
            <a:pPr marL="0" lvl="0" indent="0" algn="l" rtl="0">
              <a:spcBef>
                <a:spcPts val="0"/>
              </a:spcBef>
              <a:spcAft>
                <a:spcPts val="0"/>
              </a:spcAft>
              <a:buNone/>
            </a:pPr>
            <a:r>
              <a:rPr lang="en-US" dirty="0" smtClean="0"/>
              <a:t>iii. Pre-obligation grants set aside funds for large relocation or expansion projects for Wyoming businesses</a:t>
            </a:r>
          </a:p>
          <a:p>
            <a:pPr marL="0" lvl="0" indent="0" algn="l" rtl="0">
              <a:spcBef>
                <a:spcPts val="0"/>
              </a:spcBef>
              <a:spcAft>
                <a:spcPts val="0"/>
              </a:spcAft>
              <a:buNone/>
            </a:pPr>
            <a:r>
              <a:rPr lang="en-US" dirty="0" smtClean="0"/>
              <a:t>iv.</a:t>
            </a:r>
            <a:r>
              <a:rPr lang="en-US" baseline="0" dirty="0" smtClean="0"/>
              <a:t> </a:t>
            </a:r>
            <a:r>
              <a:rPr lang="en-US" dirty="0" smtClean="0"/>
              <a:t>Apprenticeship grants provides funding to develop industry-specific workforce business/industries where there is a shortage of skilled workers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Applicants should suggest concepts and strategies for the development of in-demand industry trainings leading to an industry recognized credential, developed in conjunction with an employer who is a recipient of one of these grants.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83552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0a89db416_0_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0a89db416_0_1: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There</a:t>
            </a:r>
            <a:r>
              <a:rPr lang="en-US" baseline="0" dirty="0" smtClean="0"/>
              <a:t> are multiple required components to the competitive AE grant RFP, all of which are federal requirements for AEFLA funded grants.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The most recent grant competition was held in March 2020 and was a five year grant. Successful applicants are qualified to re-apply in each subsequent year within the grant cycle.</a:t>
            </a:r>
            <a:endParaRPr dirty="0"/>
          </a:p>
        </p:txBody>
      </p:sp>
    </p:spTree>
    <p:extLst>
      <p:ext uri="{BB962C8B-B14F-4D97-AF65-F5344CB8AC3E}">
        <p14:creationId xmlns:p14="http://schemas.microsoft.com/office/powerpoint/2010/main" val="1566680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Determination of Applicant’s Eligibility</a:t>
            </a:r>
          </a:p>
          <a:p>
            <a:pPr marL="158750" indent="0">
              <a:buNone/>
            </a:pPr>
            <a:endParaRPr lang="en-US" dirty="0" smtClean="0"/>
          </a:p>
          <a:p>
            <a:pPr marL="158750" indent="0">
              <a:buNone/>
            </a:pPr>
            <a:r>
              <a:rPr lang="en-US" dirty="0" smtClean="0"/>
              <a:t>DE is initially reviewed by the State</a:t>
            </a:r>
            <a:r>
              <a:rPr lang="en-US" baseline="0" dirty="0" smtClean="0"/>
              <a:t> and eligibility is determined. If DE is not successful, the grant application is not read/forwarded to groups of readers.</a:t>
            </a:r>
            <a:endParaRPr lang="en-US" dirty="0"/>
          </a:p>
        </p:txBody>
      </p:sp>
    </p:spTree>
    <p:extLst>
      <p:ext uri="{BB962C8B-B14F-4D97-AF65-F5344CB8AC3E}">
        <p14:creationId xmlns:p14="http://schemas.microsoft.com/office/powerpoint/2010/main" val="1110458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a060221fa0_0_18: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a060221fa0_0_18: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Consideration #1:</a:t>
            </a:r>
          </a:p>
          <a:p>
            <a:pPr marL="0" lvl="0" indent="0" algn="l" rtl="0">
              <a:spcBef>
                <a:spcPts val="0"/>
              </a:spcBef>
              <a:spcAft>
                <a:spcPts val="0"/>
              </a:spcAft>
              <a:buNone/>
            </a:pPr>
            <a:r>
              <a:rPr lang="en-US" dirty="0" smtClean="0"/>
              <a:t>(1) the degree to which the eligible provider would be responsive to—</a:t>
            </a:r>
          </a:p>
          <a:p>
            <a:pPr marL="0" lvl="0" indent="0" algn="l" rtl="0">
              <a:spcBef>
                <a:spcPts val="0"/>
              </a:spcBef>
              <a:spcAft>
                <a:spcPts val="0"/>
              </a:spcAft>
              <a:buNone/>
            </a:pPr>
            <a:r>
              <a:rPr lang="en-US" dirty="0" smtClean="0"/>
              <a:t>(A) regional needs as identified in the local plan under section 108; and</a:t>
            </a:r>
          </a:p>
          <a:p>
            <a:pPr marL="0" lvl="0" indent="0" algn="l" rtl="0">
              <a:spcBef>
                <a:spcPts val="0"/>
              </a:spcBef>
              <a:spcAft>
                <a:spcPts val="0"/>
              </a:spcAft>
              <a:buNone/>
            </a:pPr>
            <a:r>
              <a:rPr lang="en-US" dirty="0" smtClean="0"/>
              <a:t>(B) serving individuals in the community who were identified in such plan as most in need of adult education</a:t>
            </a:r>
            <a:r>
              <a:rPr lang="en-US" baseline="0" dirty="0" smtClean="0"/>
              <a:t> </a:t>
            </a:r>
            <a:r>
              <a:rPr lang="en-US" dirty="0" smtClean="0"/>
              <a:t>and literacy activities, including individuals—</a:t>
            </a:r>
          </a:p>
          <a:p>
            <a:pPr marL="0" lvl="0" indent="0" algn="l" rtl="0">
              <a:spcBef>
                <a:spcPts val="0"/>
              </a:spcBef>
              <a:spcAft>
                <a:spcPts val="0"/>
              </a:spcAft>
              <a:buNone/>
            </a:pPr>
            <a:r>
              <a:rPr lang="en-US" dirty="0" smtClean="0"/>
              <a:t>(</a:t>
            </a:r>
            <a:r>
              <a:rPr lang="en-US" dirty="0" err="1" smtClean="0"/>
              <a:t>i</a:t>
            </a:r>
            <a:r>
              <a:rPr lang="en-US" dirty="0" smtClean="0"/>
              <a:t>) who have low levels of literacy skills; or</a:t>
            </a:r>
          </a:p>
          <a:p>
            <a:pPr marL="0" lvl="0" indent="0" algn="l" rtl="0">
              <a:spcBef>
                <a:spcPts val="0"/>
              </a:spcBef>
              <a:spcAft>
                <a:spcPts val="0"/>
              </a:spcAft>
              <a:buNone/>
            </a:pPr>
            <a:r>
              <a:rPr lang="en-US" dirty="0" smtClean="0"/>
              <a:t>(ii) who are English language learners;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Consideration #2</a:t>
            </a:r>
          </a:p>
          <a:p>
            <a:pPr marL="0" lvl="0" indent="0" algn="l" rtl="0">
              <a:spcBef>
                <a:spcPts val="0"/>
              </a:spcBef>
              <a:spcAft>
                <a:spcPts val="0"/>
              </a:spcAft>
              <a:buNone/>
            </a:pPr>
            <a:r>
              <a:rPr lang="en-US" dirty="0" smtClean="0"/>
              <a:t>the ability of the eligible provider to serve eligible individuals with disabilities, including eligible individuals</a:t>
            </a:r>
          </a:p>
          <a:p>
            <a:pPr marL="0" lvl="0" indent="0" algn="l" rtl="0">
              <a:spcBef>
                <a:spcPts val="0"/>
              </a:spcBef>
              <a:spcAft>
                <a:spcPts val="0"/>
              </a:spcAft>
              <a:buNone/>
            </a:pPr>
            <a:r>
              <a:rPr lang="en-US" dirty="0" smtClean="0"/>
              <a:t>with learning disabilities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Consideration</a:t>
            </a:r>
            <a:r>
              <a:rPr lang="en-US" baseline="0" dirty="0" smtClean="0"/>
              <a:t> #3</a:t>
            </a:r>
          </a:p>
          <a:p>
            <a:pPr marL="0" lvl="0" indent="0" algn="l" rtl="0">
              <a:spcBef>
                <a:spcPts val="0"/>
              </a:spcBef>
              <a:spcAft>
                <a:spcPts val="0"/>
              </a:spcAft>
              <a:buNone/>
            </a:pPr>
            <a:r>
              <a:rPr lang="en-US" dirty="0" smtClean="0"/>
              <a:t> past effectiveness of the eligible provider in improving the literacy of eligible individuals, to meet State-adjusted</a:t>
            </a:r>
            <a:r>
              <a:rPr lang="en-US" baseline="0" dirty="0" smtClean="0"/>
              <a:t> </a:t>
            </a:r>
            <a:r>
              <a:rPr lang="en-US" dirty="0" smtClean="0"/>
              <a:t>levels of performance for the primary indicators of performance described in section 116, especially with respect to</a:t>
            </a:r>
            <a:r>
              <a:rPr lang="en-US" baseline="0" dirty="0" smtClean="0"/>
              <a:t> </a:t>
            </a:r>
            <a:r>
              <a:rPr lang="en-US" dirty="0" smtClean="0"/>
              <a:t>eligible individuals who have low levels of literacy;</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Consideration #4</a:t>
            </a:r>
          </a:p>
          <a:p>
            <a:pPr marL="0" lvl="0" indent="0" algn="l" rtl="0">
              <a:spcBef>
                <a:spcPts val="0"/>
              </a:spcBef>
              <a:spcAft>
                <a:spcPts val="0"/>
              </a:spcAft>
              <a:buNone/>
            </a:pPr>
            <a:r>
              <a:rPr lang="en-US" dirty="0" smtClean="0"/>
              <a:t>the extent to which the eligible provider demonstrates alignment between proposed activities and services and</a:t>
            </a:r>
            <a:r>
              <a:rPr lang="en-US" baseline="0" dirty="0" smtClean="0"/>
              <a:t> </a:t>
            </a:r>
            <a:r>
              <a:rPr lang="en-US" dirty="0" smtClean="0"/>
              <a:t>the strategy and goals of the local plan under section 108, as well as the activities and services of the one-stop</a:t>
            </a:r>
            <a:r>
              <a:rPr lang="en-US" baseline="0" dirty="0" smtClean="0"/>
              <a:t> </a:t>
            </a:r>
            <a:r>
              <a:rPr lang="en-US" dirty="0" smtClean="0"/>
              <a:t>partners;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1527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a060221fa0_0_18: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a060221fa0_0_18: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Consideration #5:</a:t>
            </a:r>
          </a:p>
          <a:p>
            <a:pPr marL="0" lvl="0" indent="0" algn="l" rtl="0">
              <a:spcBef>
                <a:spcPts val="0"/>
              </a:spcBef>
              <a:spcAft>
                <a:spcPts val="0"/>
              </a:spcAft>
              <a:buNone/>
            </a:pPr>
            <a:r>
              <a:rPr lang="en-US" dirty="0" smtClean="0"/>
              <a:t> whether the eligible provider’s program—</a:t>
            </a:r>
          </a:p>
          <a:p>
            <a:pPr marL="0" lvl="0" indent="0" algn="l" rtl="0">
              <a:spcBef>
                <a:spcPts val="0"/>
              </a:spcBef>
              <a:spcAft>
                <a:spcPts val="0"/>
              </a:spcAft>
              <a:buNone/>
            </a:pPr>
            <a:r>
              <a:rPr lang="en-US" dirty="0" smtClean="0"/>
              <a:t>(A) is of sufficient intensity and quality, and based on the most rigorous research available so that participants</a:t>
            </a:r>
            <a:r>
              <a:rPr lang="en-US" baseline="0" dirty="0" smtClean="0"/>
              <a:t> </a:t>
            </a:r>
            <a:r>
              <a:rPr lang="en-US" dirty="0" smtClean="0"/>
              <a:t>achieve substantial learning gains; and</a:t>
            </a:r>
          </a:p>
          <a:p>
            <a:pPr marL="0" lvl="0" indent="0" algn="l" rtl="0">
              <a:spcBef>
                <a:spcPts val="0"/>
              </a:spcBef>
              <a:spcAft>
                <a:spcPts val="0"/>
              </a:spcAft>
              <a:buNone/>
            </a:pPr>
            <a:r>
              <a:rPr lang="en-US" dirty="0" smtClean="0"/>
              <a:t>(B) uses instructional practices that include the essential components of reading instruction;</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Consideration</a:t>
            </a:r>
            <a:r>
              <a:rPr lang="en-US" baseline="0" dirty="0" smtClean="0"/>
              <a:t> #6:</a:t>
            </a:r>
          </a:p>
          <a:p>
            <a:pPr marL="0" lvl="0" indent="0" algn="l" rtl="0">
              <a:spcBef>
                <a:spcPts val="0"/>
              </a:spcBef>
              <a:spcAft>
                <a:spcPts val="0"/>
              </a:spcAft>
              <a:buNone/>
            </a:pPr>
            <a:r>
              <a:rPr lang="en-US" dirty="0" smtClean="0"/>
              <a:t>whether the eligible provider’s activities, including whether reading, writing, speaking, mathematics, and</a:t>
            </a:r>
          </a:p>
          <a:p>
            <a:pPr marL="0" lvl="0" indent="0" algn="l" rtl="0">
              <a:spcBef>
                <a:spcPts val="0"/>
              </a:spcBef>
              <a:spcAft>
                <a:spcPts val="0"/>
              </a:spcAft>
              <a:buNone/>
            </a:pPr>
            <a:r>
              <a:rPr lang="en-US" dirty="0" smtClean="0"/>
              <a:t>English language acquisition instruction delivered by the eligible provider, are based on the best practices derived</a:t>
            </a:r>
            <a:r>
              <a:rPr lang="en-US" baseline="0" dirty="0" smtClean="0"/>
              <a:t> </a:t>
            </a:r>
            <a:r>
              <a:rPr lang="en-US" dirty="0" smtClean="0"/>
              <a:t>from the most rigorous research available and appropriate, including scientifically valid research and effective</a:t>
            </a:r>
            <a:r>
              <a:rPr lang="en-US" baseline="0" dirty="0" smtClean="0"/>
              <a:t> </a:t>
            </a:r>
            <a:r>
              <a:rPr lang="en-US" dirty="0" smtClean="0"/>
              <a:t>educational practice</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Consideration</a:t>
            </a:r>
            <a:r>
              <a:rPr lang="en-US" baseline="0" dirty="0" smtClean="0"/>
              <a:t> #7:</a:t>
            </a:r>
          </a:p>
          <a:p>
            <a:pPr marL="0" lvl="0" indent="0" algn="l" rtl="0">
              <a:spcBef>
                <a:spcPts val="0"/>
              </a:spcBef>
              <a:spcAft>
                <a:spcPts val="0"/>
              </a:spcAft>
              <a:buNone/>
            </a:pPr>
            <a:r>
              <a:rPr lang="en-US" dirty="0" smtClean="0"/>
              <a:t>whether the eligible provider’s activities effectively use technology, services, and delivery systems, including</a:t>
            </a:r>
          </a:p>
          <a:p>
            <a:pPr marL="0" lvl="0" indent="0" algn="l" rtl="0">
              <a:spcBef>
                <a:spcPts val="0"/>
              </a:spcBef>
              <a:spcAft>
                <a:spcPts val="0"/>
              </a:spcAft>
              <a:buNone/>
            </a:pPr>
            <a:r>
              <a:rPr lang="en-US" dirty="0" smtClean="0"/>
              <a:t>distance education in a manner sufficient to increase the amount and quality of learning and how such technology,</a:t>
            </a:r>
            <a:r>
              <a:rPr lang="en-US" baseline="0" dirty="0" smtClean="0"/>
              <a:t> </a:t>
            </a:r>
            <a:r>
              <a:rPr lang="en-US" dirty="0" smtClean="0"/>
              <a:t>services, and systems lead to improved performance</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Consideration</a:t>
            </a:r>
            <a:r>
              <a:rPr lang="en-US" baseline="0" dirty="0" smtClean="0"/>
              <a:t> #8:</a:t>
            </a:r>
          </a:p>
          <a:p>
            <a:pPr marL="0" lvl="0" indent="0" algn="l" rtl="0">
              <a:spcBef>
                <a:spcPts val="0"/>
              </a:spcBef>
              <a:spcAft>
                <a:spcPts val="0"/>
              </a:spcAft>
              <a:buNone/>
            </a:pPr>
            <a:r>
              <a:rPr lang="en-US" dirty="0" smtClean="0"/>
              <a:t>whether the eligible provider’s activities provide learning in context, including through integrated education and</a:t>
            </a:r>
            <a:r>
              <a:rPr lang="en-US" baseline="0" dirty="0" smtClean="0"/>
              <a:t> </a:t>
            </a:r>
            <a:r>
              <a:rPr lang="en-US" dirty="0" smtClean="0"/>
              <a:t>training, so that an individual acquires the skills needed to transition to and complete postsecondary education and</a:t>
            </a:r>
            <a:r>
              <a:rPr lang="en-US" baseline="0" dirty="0" smtClean="0"/>
              <a:t> </a:t>
            </a:r>
            <a:r>
              <a:rPr lang="en-US" dirty="0" smtClean="0"/>
              <a:t>training programs, obtain and advance in employment leading to economic self-sufficiency, and to exercise the</a:t>
            </a:r>
            <a:r>
              <a:rPr lang="en-US" baseline="0" dirty="0" smtClean="0"/>
              <a:t> </a:t>
            </a:r>
            <a:r>
              <a:rPr lang="en-US" dirty="0" smtClean="0"/>
              <a:t>rights and responsibilities of citizenship;</a:t>
            </a:r>
          </a:p>
        </p:txBody>
      </p:sp>
    </p:spTree>
    <p:extLst>
      <p:ext uri="{BB962C8B-B14F-4D97-AF65-F5344CB8AC3E}">
        <p14:creationId xmlns:p14="http://schemas.microsoft.com/office/powerpoint/2010/main" val="316231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a060221fa0_0_18: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a060221fa0_0_18: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Consideration #9:</a:t>
            </a:r>
          </a:p>
          <a:p>
            <a:pPr marL="0" lvl="0" indent="0" algn="l" rtl="0">
              <a:spcBef>
                <a:spcPts val="0"/>
              </a:spcBef>
              <a:spcAft>
                <a:spcPts val="0"/>
              </a:spcAft>
              <a:buNone/>
            </a:pPr>
            <a:r>
              <a:rPr lang="en-US" dirty="0" smtClean="0"/>
              <a:t>whether the eligible provider’s activities are delivered by well-trained instructors, counselors, and administrators</a:t>
            </a:r>
            <a:r>
              <a:rPr lang="en-US" baseline="0" dirty="0" smtClean="0"/>
              <a:t> </a:t>
            </a:r>
            <a:r>
              <a:rPr lang="en-US" dirty="0" smtClean="0"/>
              <a:t>who meet any minimum qualifications established by the State, where applicable, and who have access to high</a:t>
            </a:r>
            <a:r>
              <a:rPr lang="en-US" baseline="0" dirty="0" smtClean="0"/>
              <a:t> </a:t>
            </a:r>
            <a:r>
              <a:rPr lang="en-US" dirty="0" smtClean="0"/>
              <a:t>quality professional development, including through electronic means;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Consideration #10:</a:t>
            </a:r>
          </a:p>
          <a:p>
            <a:pPr marL="0" lvl="0" indent="0" algn="l" rtl="0">
              <a:spcBef>
                <a:spcPts val="0"/>
              </a:spcBef>
              <a:spcAft>
                <a:spcPts val="0"/>
              </a:spcAft>
              <a:buNone/>
            </a:pPr>
            <a:r>
              <a:rPr lang="en-US" dirty="0" smtClean="0"/>
              <a:t>whether the eligible provider’s activities coordinate with other available education, training, and social service</a:t>
            </a:r>
            <a:r>
              <a:rPr lang="en-US" baseline="0" dirty="0" smtClean="0"/>
              <a:t> </a:t>
            </a:r>
            <a:r>
              <a:rPr lang="en-US" dirty="0" smtClean="0"/>
              <a:t>resources in the community, such as by establishing strong links with elementary schools and secondary schools,</a:t>
            </a:r>
            <a:r>
              <a:rPr lang="en-US" baseline="0" dirty="0" smtClean="0"/>
              <a:t> </a:t>
            </a:r>
            <a:r>
              <a:rPr lang="en-US" dirty="0" smtClean="0"/>
              <a:t>postsecondary educational institutions, institutions of higher education, local workforce investment boards, one-stop</a:t>
            </a:r>
            <a:r>
              <a:rPr lang="en-US" baseline="0" dirty="0" smtClean="0"/>
              <a:t> </a:t>
            </a:r>
            <a:r>
              <a:rPr lang="en-US" dirty="0" smtClean="0"/>
              <a:t>centers, job training programs, and social service agencies, business, industry, labor organizations, community based organizations, nonprofit organizations, and intermediaries, for the development of career pathways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Consideration</a:t>
            </a:r>
            <a:r>
              <a:rPr lang="en-US" baseline="0" dirty="0" smtClean="0"/>
              <a:t> #11</a:t>
            </a:r>
          </a:p>
          <a:p>
            <a:pPr marL="0" lvl="0" indent="0" algn="l" rtl="0">
              <a:spcBef>
                <a:spcPts val="0"/>
              </a:spcBef>
              <a:spcAft>
                <a:spcPts val="0"/>
              </a:spcAft>
              <a:buNone/>
            </a:pPr>
            <a:r>
              <a:rPr lang="en-US" dirty="0" smtClean="0"/>
              <a:t>whether the eligible provider’s activities offer flexible schedules and coordination with Federal, State, and local</a:t>
            </a:r>
            <a:r>
              <a:rPr lang="en-US" baseline="0" dirty="0" smtClean="0"/>
              <a:t> </a:t>
            </a:r>
            <a:r>
              <a:rPr lang="en-US" dirty="0" smtClean="0"/>
              <a:t>support services (such as child care, transportation, mental health services, and career planning) that are necessary to</a:t>
            </a:r>
            <a:r>
              <a:rPr lang="en-US" baseline="0" dirty="0" smtClean="0"/>
              <a:t> </a:t>
            </a:r>
            <a:r>
              <a:rPr lang="en-US" dirty="0" smtClean="0"/>
              <a:t>enable individuals, including individuals with disabilities or other special needs, to attend and complete programs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Consideration</a:t>
            </a:r>
            <a:r>
              <a:rPr lang="en-US" baseline="0" dirty="0" smtClean="0"/>
              <a:t> #12</a:t>
            </a:r>
          </a:p>
          <a:p>
            <a:pPr marL="0" lvl="0" indent="0" algn="l" rtl="0">
              <a:spcBef>
                <a:spcPts val="0"/>
              </a:spcBef>
              <a:spcAft>
                <a:spcPts val="0"/>
              </a:spcAft>
              <a:buNone/>
            </a:pPr>
            <a:r>
              <a:rPr lang="en-US" dirty="0" smtClean="0"/>
              <a:t> whether the eligible provider maintains a high-quality information management system that has the capacity to</a:t>
            </a:r>
            <a:r>
              <a:rPr lang="en-US" baseline="0" dirty="0" smtClean="0"/>
              <a:t> </a:t>
            </a:r>
            <a:r>
              <a:rPr lang="en-US" dirty="0" smtClean="0"/>
              <a:t>report measurable participant outcomes (consistent with section 116) and to monitor program performance; and</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Consideration #13</a:t>
            </a:r>
          </a:p>
          <a:p>
            <a:pPr marL="0" lvl="0" indent="0" algn="l" rtl="0">
              <a:spcBef>
                <a:spcPts val="0"/>
              </a:spcBef>
              <a:spcAft>
                <a:spcPts val="0"/>
              </a:spcAft>
              <a:buNone/>
            </a:pPr>
            <a:r>
              <a:rPr lang="en-US" dirty="0" smtClean="0"/>
              <a:t>whether the local areas in which the eligible provider is located have a demonstrated need for additional</a:t>
            </a:r>
          </a:p>
          <a:p>
            <a:pPr marL="0" lvl="0" indent="0" algn="l" rtl="0">
              <a:spcBef>
                <a:spcPts val="0"/>
              </a:spcBef>
              <a:spcAft>
                <a:spcPts val="0"/>
              </a:spcAft>
              <a:buNone/>
            </a:pPr>
            <a:r>
              <a:rPr lang="en-US" dirty="0" smtClean="0"/>
              <a:t>English language acquisition programs and civics education programs. </a:t>
            </a:r>
          </a:p>
        </p:txBody>
      </p:sp>
    </p:spTree>
    <p:extLst>
      <p:ext uri="{BB962C8B-B14F-4D97-AF65-F5344CB8AC3E}">
        <p14:creationId xmlns:p14="http://schemas.microsoft.com/office/powerpoint/2010/main" val="1929362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An RFP process for AE which utilizes federal funds begins by drafting a document that conforms to both WIOA legislation and OCTAE requirements. OCTAE has given states permission to hold a competition that allowed for a five year grant cycle, which is why Wyoming’s AE grants were extended beyond the typical 3 year process. Before an RFP is released, states were given the option to allow OCTAE to review &amp; approve the document before it was published.  In our case, OCTAE did approve the RFP.</a:t>
            </a:r>
          </a:p>
          <a:p>
            <a:pPr marL="158750" indent="0">
              <a:buNone/>
            </a:pPr>
            <a:endParaRPr lang="en-US" dirty="0" smtClean="0"/>
          </a:p>
          <a:p>
            <a:pPr marL="158750" indent="0">
              <a:buNone/>
            </a:pPr>
            <a:r>
              <a:rPr lang="en-US" dirty="0" smtClean="0"/>
              <a:t>The competition selects those providers who are ELIGIBLE to reapply for the next four years. Wyoming’s AE Grant is a five year grant cycle requiring that selected providers resubmit an application in each year of the grant cycle. It does not indicate that selected providers are automatically eligible for funding for each year in the grant cycle without submitting a reapplication. Selected providers may at the end of any year within the cycle decide to opt out of the grant, in which case funding would cease. Or a provider may submit a reapplication for consideration in funding the project.</a:t>
            </a:r>
          </a:p>
          <a:p>
            <a:pPr marL="158750" indent="0">
              <a:buNone/>
            </a:pPr>
            <a:endParaRPr lang="en-US" dirty="0"/>
          </a:p>
        </p:txBody>
      </p:sp>
    </p:spTree>
    <p:extLst>
      <p:ext uri="{BB962C8B-B14F-4D97-AF65-F5344CB8AC3E}">
        <p14:creationId xmlns:p14="http://schemas.microsoft.com/office/powerpoint/2010/main" val="2440173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In each subsequent year</a:t>
            </a:r>
            <a:r>
              <a:rPr lang="en-US" baseline="0" dirty="0" smtClean="0"/>
              <a:t> of a grant cycle, approved applicants can reapply for AEFLA grant funds. A typical reapplication process can include: 1) how funds will be used 2) 13 considerations 3) Changes/modifications to be made from the original grant competition 4) Program monitoring/evaluations &amp; goals 5) Staffing &amp; PD  6) budgetary concerns</a:t>
            </a:r>
            <a:endParaRPr lang="en-US" dirty="0"/>
          </a:p>
        </p:txBody>
      </p:sp>
    </p:spTree>
    <p:extLst>
      <p:ext uri="{BB962C8B-B14F-4D97-AF65-F5344CB8AC3E}">
        <p14:creationId xmlns:p14="http://schemas.microsoft.com/office/powerpoint/2010/main" val="2330565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Reapplications are typically due in the Spring of each year.</a:t>
            </a:r>
          </a:p>
          <a:p>
            <a:r>
              <a:rPr lang="en-US" dirty="0" smtClean="0"/>
              <a:t>The State sends out notices to all approved providers that the reapplications are available on the WCCC</a:t>
            </a:r>
            <a:r>
              <a:rPr lang="en-US" baseline="0" dirty="0" smtClean="0"/>
              <a:t> website.</a:t>
            </a:r>
          </a:p>
          <a:p>
            <a:r>
              <a:rPr lang="en-US" baseline="0" dirty="0" smtClean="0"/>
              <a:t>There are typically seven sections to the reapplication process: general information, a cover page, general &amp; program assurances, a GEPA attestation, a narrative, budgetary documents, and misc. attachments on such things as: goals, anticipated service levels &amp; hours of instruction, PD plans, IET planning tool, confidentiality/non-disclosure agreements, or any other State requested documentation.</a:t>
            </a:r>
            <a:endParaRPr lang="en-US" dirty="0"/>
          </a:p>
        </p:txBody>
      </p:sp>
    </p:spTree>
    <p:extLst>
      <p:ext uri="{BB962C8B-B14F-4D97-AF65-F5344CB8AC3E}">
        <p14:creationId xmlns:p14="http://schemas.microsoft.com/office/powerpoint/2010/main" val="2230817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Local providers who decide to reapply are required to show, in each year of the grant cycle, how proposed programming will align to the WY State Plan, statewide initiatives as outlined in the RFP, and to develop integrated programming which includes referrals to/from core partners and other local service providers. Providers are also required to cross train core partners so that each core partner is fully aware of what services are being provided. This is to ensure that there are no duplication of services being provided between the core partners. Participation in the One-stop system is not optional. Local programs which utilize federal funds for AE are required to fully participate in the One-stop system in Wyoming. (with limited exceptions for DOC)  A career pathways system of education must also be used by AE providers in Wyoming. And providers are required to follow the guidelines outlined on the general and program assurances. These are all on-going processes that must be demonstrated by local AE providers throughout the lifecycle of the AE grant. </a:t>
            </a:r>
          </a:p>
          <a:p>
            <a:pPr marL="158750" indent="0">
              <a:buNone/>
            </a:pPr>
            <a:endParaRPr lang="en-US" dirty="0" smtClean="0"/>
          </a:p>
          <a:p>
            <a:pPr marL="158750" indent="0">
              <a:buNone/>
            </a:pPr>
            <a:r>
              <a:rPr lang="en-US" dirty="0" smtClean="0"/>
              <a:t>In some ways, the  State Educational agency, is an extension of OCTAE as it  is tasked with monitoring that each of the requirements outlined in the RFP are being implemented and follow NRS/OCTAE guidelines. In order to help local providers know and understand how NRS/OCTAE rules and regulations are to be implemented within a State, the SEA has to create formal written policies and then monitor that these policies are being implemented so that funding can be continued.</a:t>
            </a:r>
          </a:p>
          <a:p>
            <a:pPr marL="158750" indent="0">
              <a:buNone/>
            </a:pPr>
            <a:endParaRPr lang="en-US" dirty="0" smtClean="0"/>
          </a:p>
          <a:p>
            <a:pPr marL="158750" indent="0">
              <a:buNone/>
            </a:pPr>
            <a:r>
              <a:rPr lang="en-US" dirty="0" smtClean="0"/>
              <a:t>Selected providers need to understand that the process of reapplying each year in the grant cycles does not necessarily mean that a provider will be approved for funding in any grant year.</a:t>
            </a:r>
          </a:p>
          <a:p>
            <a:pPr marL="158750" indent="0">
              <a:buNone/>
            </a:pPr>
            <a:endParaRPr lang="en-US" dirty="0"/>
          </a:p>
        </p:txBody>
      </p:sp>
    </p:spTree>
    <p:extLst>
      <p:ext uri="{BB962C8B-B14F-4D97-AF65-F5344CB8AC3E}">
        <p14:creationId xmlns:p14="http://schemas.microsoft.com/office/powerpoint/2010/main" val="2123195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FontTx/>
              <a:buNone/>
            </a:pPr>
            <a:r>
              <a:rPr lang="en-US" b="1" dirty="0" smtClean="0"/>
              <a:t>Purpose</a:t>
            </a:r>
          </a:p>
          <a:p>
            <a:r>
              <a:rPr lang="en-US" dirty="0" smtClean="0"/>
              <a:t>Per 2 CFR 200.331(b), the State Educational</a:t>
            </a:r>
            <a:r>
              <a:rPr lang="en-US" baseline="0" dirty="0" smtClean="0"/>
              <a:t> A</a:t>
            </a:r>
            <a:r>
              <a:rPr lang="en-US" dirty="0" smtClean="0"/>
              <a:t>gency (SEA) responsible for overseeing</a:t>
            </a:r>
            <a:r>
              <a:rPr lang="en-US" baseline="0" dirty="0" smtClean="0"/>
              <a:t> federal adult education grants</a:t>
            </a:r>
            <a:r>
              <a:rPr lang="en-US" dirty="0" smtClean="0"/>
              <a:t> must conduct a risk assessment at the beginning of each program year, using established criteria, to evaluate each grantee’s risk for the purpose of determining a monitoring plan.</a:t>
            </a:r>
          </a:p>
          <a:p>
            <a:endParaRPr lang="en-US" dirty="0" smtClean="0"/>
          </a:p>
        </p:txBody>
      </p:sp>
    </p:spTree>
    <p:extLst>
      <p:ext uri="{BB962C8B-B14F-4D97-AF65-F5344CB8AC3E}">
        <p14:creationId xmlns:p14="http://schemas.microsoft.com/office/powerpoint/2010/main" val="2904163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FontTx/>
              <a:buNone/>
            </a:pPr>
            <a:r>
              <a:rPr lang="en-US" dirty="0" smtClean="0"/>
              <a:t>In addition</a:t>
            </a:r>
            <a:r>
              <a:rPr lang="en-US" baseline="0" dirty="0" smtClean="0"/>
              <a:t>, reapplications will also need to address OCTAE Uniform Guidance which evaluate the level of risk a grantee has on such factors as those shown on the slide.</a:t>
            </a:r>
            <a:endParaRPr lang="en-US" dirty="0" smtClean="0"/>
          </a:p>
          <a:p>
            <a:pPr marL="158750" indent="0">
              <a:buFontTx/>
              <a:buNone/>
            </a:pPr>
            <a:endParaRPr lang="en-US" dirty="0" smtClean="0"/>
          </a:p>
          <a:p>
            <a:pPr marL="158750" indent="0">
              <a:buNone/>
            </a:pPr>
            <a:endParaRPr lang="en-US" dirty="0" smtClean="0"/>
          </a:p>
          <a:p>
            <a:pPr marL="158750" indent="0">
              <a:buNone/>
            </a:pPr>
            <a:endParaRPr lang="en-US" dirty="0" smtClean="0"/>
          </a:p>
        </p:txBody>
      </p:sp>
    </p:spTree>
    <p:extLst>
      <p:ext uri="{BB962C8B-B14F-4D97-AF65-F5344CB8AC3E}">
        <p14:creationId xmlns:p14="http://schemas.microsoft.com/office/powerpoint/2010/main" val="1446135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smtClean="0"/>
              <a:t>Process</a:t>
            </a:r>
          </a:p>
          <a:p>
            <a:pPr marL="158750" indent="0">
              <a:buNone/>
            </a:pPr>
            <a:r>
              <a:rPr lang="en-US" dirty="0" smtClean="0"/>
              <a:t>Once Annual Financial Reports have been submitted, the SEA will create a ‘Risk Assessment’ for grant applicants.</a:t>
            </a:r>
          </a:p>
          <a:p>
            <a:pPr marL="158750" indent="0">
              <a:buNone/>
            </a:pPr>
            <a:endParaRPr lang="en-US" dirty="0" smtClean="0"/>
          </a:p>
          <a:p>
            <a:pPr marL="158750" indent="0">
              <a:buNone/>
            </a:pPr>
            <a:r>
              <a:rPr lang="en-US" dirty="0" smtClean="0"/>
              <a:t>This risk assessment evaluates</a:t>
            </a:r>
            <a:r>
              <a:rPr lang="en-US" baseline="0" dirty="0" smtClean="0"/>
              <a:t> the risk in awarding funds to a grantee based on the organization’s previous year experiences in: 1) Finance, 2) Staff change, 3) attendance &amp; professional development, 4) Performance </a:t>
            </a:r>
            <a:endParaRPr lang="en-US" dirty="0"/>
          </a:p>
        </p:txBody>
      </p:sp>
    </p:spTree>
    <p:extLst>
      <p:ext uri="{BB962C8B-B14F-4D97-AF65-F5344CB8AC3E}">
        <p14:creationId xmlns:p14="http://schemas.microsoft.com/office/powerpoint/2010/main" val="902556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This side shows a sample Risk Assessment.</a:t>
            </a:r>
            <a:endParaRPr lang="en-US" dirty="0"/>
          </a:p>
        </p:txBody>
      </p:sp>
    </p:spTree>
    <p:extLst>
      <p:ext uri="{BB962C8B-B14F-4D97-AF65-F5344CB8AC3E}">
        <p14:creationId xmlns:p14="http://schemas.microsoft.com/office/powerpoint/2010/main" val="151795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As a</a:t>
            </a:r>
            <a:r>
              <a:rPr lang="en-US" baseline="0" dirty="0" smtClean="0"/>
              <a:t> new director you will find yourself facing many different and new facets for Adult Education. The purpose of these training modules is to provide the new director with an overview of </a:t>
            </a:r>
            <a:r>
              <a:rPr lang="en-US" baseline="0" smtClean="0"/>
              <a:t>these responsibilities.</a:t>
            </a:r>
            <a:endParaRPr lang="en-US"/>
          </a:p>
        </p:txBody>
      </p:sp>
    </p:spTree>
    <p:extLst>
      <p:ext uri="{BB962C8B-B14F-4D97-AF65-F5344CB8AC3E}">
        <p14:creationId xmlns:p14="http://schemas.microsoft.com/office/powerpoint/2010/main" val="1602277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0a89db416_0_731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0a89db416_0_7314: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548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Workforce Innovations and Opportunities ACT is a 2014</a:t>
            </a:r>
            <a:r>
              <a:rPr lang="en-US" baseline="0" dirty="0" smtClean="0"/>
              <a:t> landmark legislation designed to strength and improve our nation’s public workforce system and help get American’s, including youth and those with significant barriers to employment, into high-quality jobs and careers and help employer shire and retain skilled workers.</a:t>
            </a:r>
          </a:p>
        </p:txBody>
      </p:sp>
    </p:spTree>
    <p:extLst>
      <p:ext uri="{BB962C8B-B14F-4D97-AF65-F5344CB8AC3E}">
        <p14:creationId xmlns:p14="http://schemas.microsoft.com/office/powerpoint/2010/main" val="142613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State has provided each local program with a copy of the ‘Administrator’s &amp; Provider’s Guide to the AEFLA Act of 2014. This guidebook puts WIOA legislation into laymen’s terms for AEFLA programs and is a very useful tool for new director’s to utilize to begin to understand WIOA legislations impact and requirements for Adult Education.</a:t>
            </a:r>
          </a:p>
          <a:p>
            <a:r>
              <a:rPr lang="en-US" baseline="0" dirty="0" smtClean="0"/>
              <a:t>The State recommends that all new directors read this Guide to familiarize oneself with this legislation.</a:t>
            </a:r>
            <a:endParaRPr lang="en-US" dirty="0"/>
          </a:p>
        </p:txBody>
      </p:sp>
    </p:spTree>
    <p:extLst>
      <p:ext uri="{BB962C8B-B14F-4D97-AF65-F5344CB8AC3E}">
        <p14:creationId xmlns:p14="http://schemas.microsoft.com/office/powerpoint/2010/main" val="73906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FontTx/>
              <a:buNone/>
            </a:pPr>
            <a:r>
              <a:rPr lang="en-US" dirty="0" smtClean="0"/>
              <a:t>WIOA brings together, in strategic coordination, the core programs of Federal investment in skill</a:t>
            </a:r>
          </a:p>
          <a:p>
            <a:pPr marL="158750" indent="0">
              <a:buFontTx/>
              <a:buNone/>
            </a:pPr>
            <a:r>
              <a:rPr lang="en-US" dirty="0" smtClean="0"/>
              <a:t>development:</a:t>
            </a:r>
          </a:p>
          <a:p>
            <a:pPr marL="158750" indent="0">
              <a:buFontTx/>
              <a:buNone/>
            </a:pPr>
            <a:r>
              <a:rPr lang="en-US" dirty="0" smtClean="0"/>
              <a:t>➢ Employment and training services for adults, dislocated workers, and youth and Wagner-</a:t>
            </a:r>
            <a:r>
              <a:rPr lang="en-US" dirty="0" err="1" smtClean="0"/>
              <a:t>Peyser</a:t>
            </a:r>
            <a:r>
              <a:rPr lang="en-US" dirty="0" smtClean="0"/>
              <a:t> employment</a:t>
            </a:r>
          </a:p>
          <a:p>
            <a:pPr marL="158750" indent="0">
              <a:buFontTx/>
              <a:buNone/>
            </a:pPr>
            <a:r>
              <a:rPr lang="en-US" dirty="0" smtClean="0"/>
              <a:t>services administered by the Department of Labor (DOL) through formula grants to states; and</a:t>
            </a:r>
          </a:p>
          <a:p>
            <a:pPr marL="158750" indent="0">
              <a:buFontTx/>
              <a:buNone/>
            </a:pPr>
            <a:r>
              <a:rPr lang="en-US" dirty="0" smtClean="0"/>
              <a:t>➢ Adult Education and literacy programs and</a:t>
            </a:r>
          </a:p>
          <a:p>
            <a:pPr marL="158750" indent="0">
              <a:buFontTx/>
              <a:buNone/>
            </a:pPr>
            <a:r>
              <a:rPr lang="en-US" dirty="0" smtClean="0"/>
              <a:t>➢ Vocational Rehabilitation state grant programs that assist individuals with disabilities in obtaining employment</a:t>
            </a:r>
          </a:p>
          <a:p>
            <a:pPr marL="158750" indent="0">
              <a:buFontTx/>
              <a:buNone/>
            </a:pPr>
            <a:r>
              <a:rPr lang="en-US" dirty="0" smtClean="0"/>
              <a:t>administered by the Department of Education.</a:t>
            </a:r>
          </a:p>
          <a:p>
            <a:pPr marL="158750" indent="0">
              <a:buFontTx/>
              <a:buNone/>
            </a:pPr>
            <a:endParaRPr lang="en-US" dirty="0"/>
          </a:p>
        </p:txBody>
      </p:sp>
    </p:spTree>
    <p:extLst>
      <p:ext uri="{BB962C8B-B14F-4D97-AF65-F5344CB8AC3E}">
        <p14:creationId xmlns:p14="http://schemas.microsoft.com/office/powerpoint/2010/main" val="738852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The purpose of the adult education and literacy funds under AEFLA is to enable eligible providers that receive grants under the program to create local partnerships to provide adult education and literacy activities, including Adult Basic Education (ABE),  Adult Secondary Education and English Language Acquisition (ELA), which also includes Corrections Education,</a:t>
            </a:r>
            <a:r>
              <a:rPr lang="en-US" baseline="0" dirty="0" smtClean="0"/>
              <a:t> </a:t>
            </a:r>
            <a:r>
              <a:rPr lang="en-US" dirty="0" smtClean="0"/>
              <a:t>in order to:</a:t>
            </a:r>
          </a:p>
          <a:p>
            <a:pPr marL="158750" indent="0">
              <a:buNone/>
            </a:pPr>
            <a:endParaRPr lang="en-US" dirty="0" smtClean="0"/>
          </a:p>
          <a:p>
            <a:pPr marL="457200" indent="-298450">
              <a:buFont typeface="Wingdings" panose="05000000000000000000" pitchFamily="2" charset="2"/>
              <a:buChar char="Ø"/>
            </a:pPr>
            <a:r>
              <a:rPr lang="en-US" dirty="0" smtClean="0"/>
              <a:t>assist adults to become literate and obtain the knowledge and skills necessary for employment and economic self-sufficiency;</a:t>
            </a:r>
          </a:p>
          <a:p>
            <a:pPr marL="457200" indent="-298450">
              <a:buFont typeface="Wingdings" panose="05000000000000000000" pitchFamily="2" charset="2"/>
              <a:buChar char="Ø"/>
            </a:pPr>
            <a:r>
              <a:rPr lang="en-US" dirty="0" smtClean="0"/>
              <a:t>assist adults who are parents or family members to obtain the education and skills that are necessary to becoming full partners in the educational development of their children and lead to sustainable improvements in the economic opportunities for their family;</a:t>
            </a:r>
          </a:p>
          <a:p>
            <a:pPr marL="457200" indent="-298450">
              <a:buFont typeface="Wingdings" panose="05000000000000000000" pitchFamily="2" charset="2"/>
              <a:buChar char="Ø"/>
            </a:pPr>
            <a:r>
              <a:rPr lang="en-US" dirty="0" smtClean="0"/>
              <a:t>assist adults in attaining a secondary school diploma education or its equivalent and in the transition to postsecondary education and training, including through career pathways; and</a:t>
            </a:r>
          </a:p>
          <a:p>
            <a:pPr marL="457200" indent="-298450">
              <a:buFont typeface="Wingdings" panose="05000000000000000000" pitchFamily="2" charset="2"/>
              <a:buChar char="Ø"/>
            </a:pPr>
            <a:r>
              <a:rPr lang="en-US" dirty="0" smtClean="0"/>
              <a:t>assist immigrants and other individuals who are English language learners in:</a:t>
            </a:r>
          </a:p>
          <a:p>
            <a:pPr marL="158750" indent="0">
              <a:buNone/>
            </a:pPr>
            <a:r>
              <a:rPr lang="en-US" dirty="0" smtClean="0"/>
              <a:t>o	improving their reading, writing, speaking, and comprehension skills in English; and mathematics skills; and</a:t>
            </a:r>
          </a:p>
          <a:p>
            <a:pPr marL="158750" indent="0">
              <a:buNone/>
            </a:pPr>
            <a:r>
              <a:rPr lang="en-US" dirty="0" smtClean="0"/>
              <a:t>o	acquiring an understanding of the American system of Government, individual freedom, and the responsibilities of citizenship; and/or</a:t>
            </a:r>
          </a:p>
          <a:p>
            <a:pPr marL="457200" indent="-298450">
              <a:buFont typeface="Wingdings" panose="05000000000000000000" pitchFamily="2" charset="2"/>
              <a:buChar char="Ø"/>
            </a:pPr>
            <a:r>
              <a:rPr lang="en-US" dirty="0" smtClean="0"/>
              <a:t>provide educational programs for criminal offenders in correctional institutions and for other institutionalized individuals who are likely to leave the correctional facility within five years of participation in the program, including academic programs for:</a:t>
            </a:r>
          </a:p>
          <a:p>
            <a:pPr marL="158750" indent="0">
              <a:buNone/>
            </a:pPr>
            <a:r>
              <a:rPr lang="en-US" dirty="0" smtClean="0"/>
              <a:t>o	adult education and literacy activities;</a:t>
            </a:r>
          </a:p>
          <a:p>
            <a:pPr marL="158750" indent="0">
              <a:buNone/>
            </a:pPr>
            <a:r>
              <a:rPr lang="en-US" dirty="0" smtClean="0"/>
              <a:t>o	special education;</a:t>
            </a:r>
          </a:p>
          <a:p>
            <a:pPr marL="158750" indent="0">
              <a:buNone/>
            </a:pPr>
            <a:r>
              <a:rPr lang="en-US" dirty="0" smtClean="0"/>
              <a:t>o	secondary school credit;</a:t>
            </a:r>
          </a:p>
          <a:p>
            <a:pPr marL="158750" indent="0">
              <a:buNone/>
            </a:pPr>
            <a:r>
              <a:rPr lang="en-US" dirty="0" smtClean="0"/>
              <a:t>o	integrated education and training;</a:t>
            </a:r>
          </a:p>
          <a:p>
            <a:pPr marL="158750" indent="0">
              <a:buNone/>
            </a:pPr>
            <a:r>
              <a:rPr lang="en-US" dirty="0" smtClean="0"/>
              <a:t>o	career pathways;</a:t>
            </a:r>
          </a:p>
          <a:p>
            <a:pPr marL="158750" indent="0">
              <a:buNone/>
            </a:pPr>
            <a:r>
              <a:rPr lang="en-US" dirty="0" smtClean="0"/>
              <a:t>o	concurrent enrollment;</a:t>
            </a:r>
          </a:p>
          <a:p>
            <a:pPr marL="158750" indent="0">
              <a:buNone/>
            </a:pPr>
            <a:r>
              <a:rPr lang="en-US" dirty="0" smtClean="0"/>
              <a:t>o	peer tutoring; and</a:t>
            </a:r>
          </a:p>
          <a:p>
            <a:pPr marL="158750" indent="0">
              <a:buNone/>
            </a:pPr>
            <a:r>
              <a:rPr lang="en-US" dirty="0" smtClean="0"/>
              <a:t>o	transition to re-entry initiatives and other post-release services with the goal of reducing recidivism</a:t>
            </a:r>
          </a:p>
          <a:p>
            <a:pPr marL="158750" indent="0">
              <a:buNone/>
            </a:pPr>
            <a:endParaRPr lang="en-US" dirty="0" smtClean="0"/>
          </a:p>
          <a:p>
            <a:pPr marL="158750" indent="0">
              <a:buNone/>
            </a:pPr>
            <a:r>
              <a:rPr lang="en-US" b="1" dirty="0" smtClean="0"/>
              <a:t>The purpose of the Integrated English Literacy and Civics Education (IELCE) program is to</a:t>
            </a:r>
            <a:r>
              <a:rPr lang="en-US" dirty="0" smtClean="0"/>
              <a:t>:</a:t>
            </a:r>
          </a:p>
          <a:p>
            <a:pPr marL="158750" indent="0">
              <a:buNone/>
            </a:pPr>
            <a:endParaRPr lang="en-US" dirty="0" smtClean="0"/>
          </a:p>
          <a:p>
            <a:pPr marL="158750" indent="0">
              <a:buNone/>
            </a:pPr>
            <a:r>
              <a:rPr lang="en-US" dirty="0" smtClean="0"/>
              <a:t>Prepare adults who are English language learners for, and place such adults in, unsubsidized employment in in-demand industries and occupations that lead to economic self-sufficiency; and</a:t>
            </a:r>
          </a:p>
          <a:p>
            <a:pPr marL="158750" indent="0">
              <a:buNone/>
            </a:pPr>
            <a:r>
              <a:rPr lang="en-US" dirty="0" smtClean="0"/>
              <a:t>integrate with the local workforce development system and its functions to carry out the activities of the program.</a:t>
            </a:r>
          </a:p>
          <a:p>
            <a:pPr marL="158750" indent="0">
              <a:buNone/>
            </a:pPr>
            <a:endParaRPr lang="en-US" dirty="0" smtClean="0"/>
          </a:p>
          <a:p>
            <a:pPr marL="158750" indent="0">
              <a:buNone/>
            </a:pPr>
            <a:endParaRPr lang="en-US" dirty="0"/>
          </a:p>
        </p:txBody>
      </p:sp>
    </p:spTree>
    <p:extLst>
      <p:ext uri="{BB962C8B-B14F-4D97-AF65-F5344CB8AC3E}">
        <p14:creationId xmlns:p14="http://schemas.microsoft.com/office/powerpoint/2010/main" val="2699035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Further, AEFLA designates grantees as one-stop partners. As one-stop partners, grantees align and contribute to the one stop delivery systems in Local Workforce Development Areas. Specifically, one-stop partners:</a:t>
            </a:r>
          </a:p>
          <a:p>
            <a:pPr marL="158750" indent="0">
              <a:buNone/>
            </a:pPr>
            <a:r>
              <a:rPr lang="en-US" dirty="0" smtClean="0"/>
              <a:t>➢ Provide access through the one-stop delivery system to such program or activities</a:t>
            </a:r>
            <a:r>
              <a:rPr lang="en-US" baseline="0" dirty="0" smtClean="0"/>
              <a:t> </a:t>
            </a:r>
            <a:r>
              <a:rPr lang="en-US" dirty="0" smtClean="0"/>
              <a:t>carried out by the entity, including making the career services that are applicable to</a:t>
            </a:r>
            <a:r>
              <a:rPr lang="en-US" baseline="0" dirty="0" smtClean="0"/>
              <a:t> </a:t>
            </a:r>
            <a:r>
              <a:rPr lang="en-US" dirty="0" smtClean="0"/>
              <a:t>the program or activities available at the one-stop centers (in addition to any other</a:t>
            </a:r>
            <a:r>
              <a:rPr lang="en-US" baseline="0" dirty="0" smtClean="0"/>
              <a:t> </a:t>
            </a:r>
            <a:r>
              <a:rPr lang="en-US" dirty="0" smtClean="0"/>
              <a:t>appropriate locations);</a:t>
            </a:r>
          </a:p>
          <a:p>
            <a:pPr marL="158750" indent="0">
              <a:buNone/>
            </a:pPr>
            <a:r>
              <a:rPr lang="en-US" dirty="0" smtClean="0"/>
              <a:t>➢ use a portion of the funds available for the program and activities to maintain the one-stop delivery system,</a:t>
            </a:r>
          </a:p>
          <a:p>
            <a:pPr marL="158750" indent="0">
              <a:buNone/>
            </a:pPr>
            <a:r>
              <a:rPr lang="en-US" dirty="0" smtClean="0"/>
              <a:t>including payment of the infrastructure costs of one-stop centers;</a:t>
            </a:r>
            <a:r>
              <a:rPr lang="en-US" baseline="0" dirty="0" smtClean="0"/>
              <a:t> </a:t>
            </a:r>
            <a:r>
              <a:rPr lang="en-US" dirty="0" smtClean="0"/>
              <a:t>enter into a local memorandum of understanding with the local board, relating to the operation of the one-stop</a:t>
            </a:r>
          </a:p>
          <a:p>
            <a:pPr marL="158750" indent="0">
              <a:buNone/>
            </a:pPr>
            <a:r>
              <a:rPr lang="en-US" dirty="0" smtClean="0"/>
              <a:t>system; and</a:t>
            </a:r>
          </a:p>
          <a:p>
            <a:pPr marL="158750" indent="0">
              <a:buNone/>
            </a:pPr>
            <a:r>
              <a:rPr lang="en-US" dirty="0" smtClean="0"/>
              <a:t>➢ participate in the operation of the one-stop system consistent with the terms of the memorandum of</a:t>
            </a:r>
          </a:p>
          <a:p>
            <a:pPr marL="158750" indent="0">
              <a:buNone/>
            </a:pPr>
            <a:r>
              <a:rPr lang="en-US" dirty="0" smtClean="0"/>
              <a:t>understanding, the requirements of WIOA Title I, and the requirements of the Federal laws authorizing the</a:t>
            </a:r>
          </a:p>
          <a:p>
            <a:pPr marL="158750" indent="0">
              <a:buNone/>
            </a:pPr>
            <a:r>
              <a:rPr lang="en-US" dirty="0" smtClean="0"/>
              <a:t>program or activities</a:t>
            </a:r>
            <a:endParaRPr lang="en-US" dirty="0"/>
          </a:p>
        </p:txBody>
      </p:sp>
    </p:spTree>
    <p:extLst>
      <p:ext uri="{BB962C8B-B14F-4D97-AF65-F5344CB8AC3E}">
        <p14:creationId xmlns:p14="http://schemas.microsoft.com/office/powerpoint/2010/main" val="4259740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The federal and state regulations for career services are defined in policy and can</a:t>
            </a:r>
            <a:r>
              <a:rPr lang="en-US" baseline="0" dirty="0" smtClean="0"/>
              <a:t> be found on the Commissions website.</a:t>
            </a:r>
            <a:endParaRPr lang="en-US" dirty="0"/>
          </a:p>
        </p:txBody>
      </p:sp>
    </p:spTree>
    <p:extLst>
      <p:ext uri="{BB962C8B-B14F-4D97-AF65-F5344CB8AC3E}">
        <p14:creationId xmlns:p14="http://schemas.microsoft.com/office/powerpoint/2010/main" val="1308389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6100" y="542575"/>
            <a:ext cx="2729400" cy="1686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5200"/>
              <a:buNone/>
              <a:defRPr sz="6200"/>
            </a:lvl1pPr>
            <a:lvl2pPr lvl="1" algn="ctr">
              <a:spcBef>
                <a:spcPts val="0"/>
              </a:spcBef>
              <a:spcAft>
                <a:spcPts val="0"/>
              </a:spcAft>
              <a:buClr>
                <a:schemeClr val="accent6"/>
              </a:buClr>
              <a:buSzPts val="5200"/>
              <a:buNone/>
              <a:defRPr sz="5200">
                <a:solidFill>
                  <a:schemeClr val="accent6"/>
                </a:solidFill>
              </a:defRPr>
            </a:lvl2pPr>
            <a:lvl3pPr lvl="2" algn="ctr">
              <a:spcBef>
                <a:spcPts val="0"/>
              </a:spcBef>
              <a:spcAft>
                <a:spcPts val="0"/>
              </a:spcAft>
              <a:buClr>
                <a:schemeClr val="accent6"/>
              </a:buClr>
              <a:buSzPts val="5200"/>
              <a:buNone/>
              <a:defRPr sz="5200">
                <a:solidFill>
                  <a:schemeClr val="accent6"/>
                </a:solidFill>
              </a:defRPr>
            </a:lvl3pPr>
            <a:lvl4pPr lvl="3" algn="ctr">
              <a:spcBef>
                <a:spcPts val="0"/>
              </a:spcBef>
              <a:spcAft>
                <a:spcPts val="0"/>
              </a:spcAft>
              <a:buClr>
                <a:schemeClr val="accent6"/>
              </a:buClr>
              <a:buSzPts val="5200"/>
              <a:buNone/>
              <a:defRPr sz="5200">
                <a:solidFill>
                  <a:schemeClr val="accent6"/>
                </a:solidFill>
              </a:defRPr>
            </a:lvl4pPr>
            <a:lvl5pPr lvl="4" algn="ctr">
              <a:spcBef>
                <a:spcPts val="0"/>
              </a:spcBef>
              <a:spcAft>
                <a:spcPts val="0"/>
              </a:spcAft>
              <a:buClr>
                <a:schemeClr val="accent6"/>
              </a:buClr>
              <a:buSzPts val="5200"/>
              <a:buNone/>
              <a:defRPr sz="5200">
                <a:solidFill>
                  <a:schemeClr val="accent6"/>
                </a:solidFill>
              </a:defRPr>
            </a:lvl5pPr>
            <a:lvl6pPr lvl="5" algn="ctr">
              <a:spcBef>
                <a:spcPts val="0"/>
              </a:spcBef>
              <a:spcAft>
                <a:spcPts val="0"/>
              </a:spcAft>
              <a:buClr>
                <a:schemeClr val="accent6"/>
              </a:buClr>
              <a:buSzPts val="5200"/>
              <a:buNone/>
              <a:defRPr sz="5200">
                <a:solidFill>
                  <a:schemeClr val="accent6"/>
                </a:solidFill>
              </a:defRPr>
            </a:lvl6pPr>
            <a:lvl7pPr lvl="6" algn="ctr">
              <a:spcBef>
                <a:spcPts val="0"/>
              </a:spcBef>
              <a:spcAft>
                <a:spcPts val="0"/>
              </a:spcAft>
              <a:buClr>
                <a:schemeClr val="accent6"/>
              </a:buClr>
              <a:buSzPts val="5200"/>
              <a:buNone/>
              <a:defRPr sz="5200">
                <a:solidFill>
                  <a:schemeClr val="accent6"/>
                </a:solidFill>
              </a:defRPr>
            </a:lvl7pPr>
            <a:lvl8pPr lvl="7" algn="ctr">
              <a:spcBef>
                <a:spcPts val="0"/>
              </a:spcBef>
              <a:spcAft>
                <a:spcPts val="0"/>
              </a:spcAft>
              <a:buClr>
                <a:schemeClr val="accent6"/>
              </a:buClr>
              <a:buSzPts val="5200"/>
              <a:buNone/>
              <a:defRPr sz="5200">
                <a:solidFill>
                  <a:schemeClr val="accent6"/>
                </a:solidFill>
              </a:defRPr>
            </a:lvl8pPr>
            <a:lvl9pPr lvl="8" algn="ctr">
              <a:spcBef>
                <a:spcPts val="0"/>
              </a:spcBef>
              <a:spcAft>
                <a:spcPts val="0"/>
              </a:spcAft>
              <a:buClr>
                <a:schemeClr val="accent6"/>
              </a:buClr>
              <a:buSzPts val="5200"/>
              <a:buNone/>
              <a:defRPr sz="5200">
                <a:solidFill>
                  <a:schemeClr val="accent6"/>
                </a:solidFill>
              </a:defRPr>
            </a:lvl9pPr>
          </a:lstStyle>
          <a:p>
            <a:endParaRPr/>
          </a:p>
        </p:txBody>
      </p:sp>
      <p:sp>
        <p:nvSpPr>
          <p:cNvPr id="10" name="Google Shape;10;p2"/>
          <p:cNvSpPr txBox="1">
            <a:spLocks noGrp="1"/>
          </p:cNvSpPr>
          <p:nvPr>
            <p:ph type="subTitle" idx="1"/>
          </p:nvPr>
        </p:nvSpPr>
        <p:spPr>
          <a:xfrm>
            <a:off x="726100" y="2317800"/>
            <a:ext cx="3779100" cy="587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6"/>
              </a:buClr>
              <a:buSzPts val="1800"/>
              <a:buFont typeface="Lato"/>
              <a:buNone/>
              <a:defRPr>
                <a:latin typeface="Lato"/>
                <a:ea typeface="Lato"/>
                <a:cs typeface="Lato"/>
                <a:sym typeface="Lato"/>
              </a:defRPr>
            </a:lvl1pPr>
            <a:lvl2pPr lvl="1" algn="ctr">
              <a:lnSpc>
                <a:spcPct val="100000"/>
              </a:lnSpc>
              <a:spcBef>
                <a:spcPts val="0"/>
              </a:spcBef>
              <a:spcAft>
                <a:spcPts val="0"/>
              </a:spcAft>
              <a:buClr>
                <a:schemeClr val="accent6"/>
              </a:buClr>
              <a:buSzPts val="2800"/>
              <a:buFont typeface="Lato"/>
              <a:buNone/>
              <a:defRPr sz="2800">
                <a:solidFill>
                  <a:schemeClr val="accent6"/>
                </a:solidFill>
                <a:latin typeface="Lato"/>
                <a:ea typeface="Lato"/>
                <a:cs typeface="Lato"/>
                <a:sym typeface="Lato"/>
              </a:defRPr>
            </a:lvl2pPr>
            <a:lvl3pPr lvl="2" algn="ctr">
              <a:lnSpc>
                <a:spcPct val="100000"/>
              </a:lnSpc>
              <a:spcBef>
                <a:spcPts val="0"/>
              </a:spcBef>
              <a:spcAft>
                <a:spcPts val="0"/>
              </a:spcAft>
              <a:buClr>
                <a:schemeClr val="accent6"/>
              </a:buClr>
              <a:buSzPts val="2800"/>
              <a:buFont typeface="Lato"/>
              <a:buNone/>
              <a:defRPr sz="2800">
                <a:solidFill>
                  <a:schemeClr val="accent6"/>
                </a:solidFill>
                <a:latin typeface="Lato"/>
                <a:ea typeface="Lato"/>
                <a:cs typeface="Lato"/>
                <a:sym typeface="Lato"/>
              </a:defRPr>
            </a:lvl3pPr>
            <a:lvl4pPr lvl="3" algn="ctr">
              <a:lnSpc>
                <a:spcPct val="100000"/>
              </a:lnSpc>
              <a:spcBef>
                <a:spcPts val="0"/>
              </a:spcBef>
              <a:spcAft>
                <a:spcPts val="0"/>
              </a:spcAft>
              <a:buClr>
                <a:schemeClr val="accent6"/>
              </a:buClr>
              <a:buSzPts val="2800"/>
              <a:buFont typeface="Lato"/>
              <a:buNone/>
              <a:defRPr sz="2800">
                <a:solidFill>
                  <a:schemeClr val="accent6"/>
                </a:solidFill>
                <a:latin typeface="Lato"/>
                <a:ea typeface="Lato"/>
                <a:cs typeface="Lato"/>
                <a:sym typeface="Lato"/>
              </a:defRPr>
            </a:lvl4pPr>
            <a:lvl5pPr lvl="4" algn="ctr">
              <a:lnSpc>
                <a:spcPct val="100000"/>
              </a:lnSpc>
              <a:spcBef>
                <a:spcPts val="0"/>
              </a:spcBef>
              <a:spcAft>
                <a:spcPts val="0"/>
              </a:spcAft>
              <a:buClr>
                <a:schemeClr val="accent6"/>
              </a:buClr>
              <a:buSzPts val="2800"/>
              <a:buFont typeface="Lato"/>
              <a:buNone/>
              <a:defRPr sz="2800">
                <a:solidFill>
                  <a:schemeClr val="accent6"/>
                </a:solidFill>
                <a:latin typeface="Lato"/>
                <a:ea typeface="Lato"/>
                <a:cs typeface="Lato"/>
                <a:sym typeface="Lato"/>
              </a:defRPr>
            </a:lvl5pPr>
            <a:lvl6pPr lvl="5" algn="ctr">
              <a:lnSpc>
                <a:spcPct val="100000"/>
              </a:lnSpc>
              <a:spcBef>
                <a:spcPts val="0"/>
              </a:spcBef>
              <a:spcAft>
                <a:spcPts val="0"/>
              </a:spcAft>
              <a:buClr>
                <a:schemeClr val="accent6"/>
              </a:buClr>
              <a:buSzPts val="2800"/>
              <a:buFont typeface="Lato"/>
              <a:buNone/>
              <a:defRPr sz="2800">
                <a:solidFill>
                  <a:schemeClr val="accent6"/>
                </a:solidFill>
                <a:latin typeface="Lato"/>
                <a:ea typeface="Lato"/>
                <a:cs typeface="Lato"/>
                <a:sym typeface="Lato"/>
              </a:defRPr>
            </a:lvl6pPr>
            <a:lvl7pPr lvl="6" algn="ctr">
              <a:lnSpc>
                <a:spcPct val="100000"/>
              </a:lnSpc>
              <a:spcBef>
                <a:spcPts val="0"/>
              </a:spcBef>
              <a:spcAft>
                <a:spcPts val="0"/>
              </a:spcAft>
              <a:buClr>
                <a:schemeClr val="accent6"/>
              </a:buClr>
              <a:buSzPts val="2800"/>
              <a:buFont typeface="Lato"/>
              <a:buNone/>
              <a:defRPr sz="2800">
                <a:solidFill>
                  <a:schemeClr val="accent6"/>
                </a:solidFill>
                <a:latin typeface="Lato"/>
                <a:ea typeface="Lato"/>
                <a:cs typeface="Lato"/>
                <a:sym typeface="Lato"/>
              </a:defRPr>
            </a:lvl7pPr>
            <a:lvl8pPr lvl="7" algn="ctr">
              <a:lnSpc>
                <a:spcPct val="100000"/>
              </a:lnSpc>
              <a:spcBef>
                <a:spcPts val="0"/>
              </a:spcBef>
              <a:spcAft>
                <a:spcPts val="0"/>
              </a:spcAft>
              <a:buClr>
                <a:schemeClr val="accent6"/>
              </a:buClr>
              <a:buSzPts val="2800"/>
              <a:buFont typeface="Lato"/>
              <a:buNone/>
              <a:defRPr sz="2800">
                <a:solidFill>
                  <a:schemeClr val="accent6"/>
                </a:solidFill>
                <a:latin typeface="Lato"/>
                <a:ea typeface="Lato"/>
                <a:cs typeface="Lato"/>
                <a:sym typeface="Lato"/>
              </a:defRPr>
            </a:lvl8pPr>
            <a:lvl9pPr lvl="8" algn="ctr">
              <a:lnSpc>
                <a:spcPct val="100000"/>
              </a:lnSpc>
              <a:spcBef>
                <a:spcPts val="0"/>
              </a:spcBef>
              <a:spcAft>
                <a:spcPts val="0"/>
              </a:spcAft>
              <a:buClr>
                <a:schemeClr val="accent6"/>
              </a:buClr>
              <a:buSzPts val="2800"/>
              <a:buFont typeface="Lato"/>
              <a:buNone/>
              <a:defRPr sz="2800">
                <a:solidFill>
                  <a:schemeClr val="accent6"/>
                </a:solidFill>
                <a:latin typeface="Lato"/>
                <a:ea typeface="Lato"/>
                <a:cs typeface="Lato"/>
                <a:sym typeface="Lato"/>
              </a:defRPr>
            </a:lvl9pPr>
          </a:lstStyle>
          <a:p>
            <a:endParaRPr/>
          </a:p>
        </p:txBody>
      </p:sp>
      <p:sp>
        <p:nvSpPr>
          <p:cNvPr id="11" name="Google Shape;11;p2"/>
          <p:cNvSpPr/>
          <p:nvPr/>
        </p:nvSpPr>
        <p:spPr>
          <a:xfrm>
            <a:off x="0" y="0"/>
            <a:ext cx="1935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four columns and numbers">
  <p:cSld name="TITLE_ONLY_1">
    <p:bg>
      <p:bgPr>
        <a:solidFill>
          <a:schemeClr val="accent5"/>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hasCustomPrompt="1"/>
          </p:nvPr>
        </p:nvSpPr>
        <p:spPr>
          <a:xfrm>
            <a:off x="726100" y="1220788"/>
            <a:ext cx="1768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58" name="Google Shape;58;p14"/>
          <p:cNvSpPr txBox="1">
            <a:spLocks noGrp="1"/>
          </p:cNvSpPr>
          <p:nvPr>
            <p:ph type="title" idx="2"/>
          </p:nvPr>
        </p:nvSpPr>
        <p:spPr>
          <a:xfrm>
            <a:off x="726100" y="1700938"/>
            <a:ext cx="2018700" cy="5037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59" name="Google Shape;59;p14"/>
          <p:cNvSpPr txBox="1">
            <a:spLocks noGrp="1"/>
          </p:cNvSpPr>
          <p:nvPr>
            <p:ph type="subTitle" idx="1"/>
          </p:nvPr>
        </p:nvSpPr>
        <p:spPr>
          <a:xfrm>
            <a:off x="726100" y="2069288"/>
            <a:ext cx="2288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 name="Google Shape;60;p14"/>
          <p:cNvSpPr txBox="1">
            <a:spLocks noGrp="1"/>
          </p:cNvSpPr>
          <p:nvPr>
            <p:ph type="title" idx="3" hasCustomPrompt="1"/>
          </p:nvPr>
        </p:nvSpPr>
        <p:spPr>
          <a:xfrm>
            <a:off x="726100" y="3130163"/>
            <a:ext cx="1768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1" name="Google Shape;61;p14"/>
          <p:cNvSpPr txBox="1">
            <a:spLocks noGrp="1"/>
          </p:cNvSpPr>
          <p:nvPr>
            <p:ph type="title" idx="4"/>
          </p:nvPr>
        </p:nvSpPr>
        <p:spPr>
          <a:xfrm>
            <a:off x="726100" y="3610313"/>
            <a:ext cx="2018700" cy="5037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62" name="Google Shape;62;p14"/>
          <p:cNvSpPr txBox="1">
            <a:spLocks noGrp="1"/>
          </p:cNvSpPr>
          <p:nvPr>
            <p:ph type="subTitle" idx="5"/>
          </p:nvPr>
        </p:nvSpPr>
        <p:spPr>
          <a:xfrm>
            <a:off x="726100" y="3978663"/>
            <a:ext cx="2288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 name="Google Shape;63;p14"/>
          <p:cNvSpPr txBox="1">
            <a:spLocks noGrp="1"/>
          </p:cNvSpPr>
          <p:nvPr>
            <p:ph type="title" idx="6" hasCustomPrompt="1"/>
          </p:nvPr>
        </p:nvSpPr>
        <p:spPr>
          <a:xfrm>
            <a:off x="3583975" y="1220788"/>
            <a:ext cx="17688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4" name="Google Shape;64;p14"/>
          <p:cNvSpPr txBox="1">
            <a:spLocks noGrp="1"/>
          </p:cNvSpPr>
          <p:nvPr>
            <p:ph type="title" idx="7"/>
          </p:nvPr>
        </p:nvSpPr>
        <p:spPr>
          <a:xfrm>
            <a:off x="3334075" y="1700938"/>
            <a:ext cx="2018700" cy="503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65" name="Google Shape;65;p14"/>
          <p:cNvSpPr txBox="1">
            <a:spLocks noGrp="1"/>
          </p:cNvSpPr>
          <p:nvPr>
            <p:ph type="subTitle" idx="8"/>
          </p:nvPr>
        </p:nvSpPr>
        <p:spPr>
          <a:xfrm>
            <a:off x="3064375" y="2069288"/>
            <a:ext cx="22884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14"/>
          <p:cNvSpPr txBox="1">
            <a:spLocks noGrp="1"/>
          </p:cNvSpPr>
          <p:nvPr>
            <p:ph type="title" idx="9" hasCustomPrompt="1"/>
          </p:nvPr>
        </p:nvSpPr>
        <p:spPr>
          <a:xfrm>
            <a:off x="3583975" y="3130163"/>
            <a:ext cx="17688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67" name="Google Shape;67;p14"/>
          <p:cNvSpPr txBox="1">
            <a:spLocks noGrp="1"/>
          </p:cNvSpPr>
          <p:nvPr>
            <p:ph type="title" idx="13"/>
          </p:nvPr>
        </p:nvSpPr>
        <p:spPr>
          <a:xfrm>
            <a:off x="3334075" y="3610313"/>
            <a:ext cx="2018700" cy="503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68" name="Google Shape;68;p14"/>
          <p:cNvSpPr txBox="1">
            <a:spLocks noGrp="1"/>
          </p:cNvSpPr>
          <p:nvPr>
            <p:ph type="subTitle" idx="14"/>
          </p:nvPr>
        </p:nvSpPr>
        <p:spPr>
          <a:xfrm>
            <a:off x="3064375" y="3978663"/>
            <a:ext cx="22884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4"/>
          <p:cNvSpPr txBox="1">
            <a:spLocks noGrp="1"/>
          </p:cNvSpPr>
          <p:nvPr>
            <p:ph type="title" idx="15"/>
          </p:nvPr>
        </p:nvSpPr>
        <p:spPr>
          <a:xfrm>
            <a:off x="726100" y="542575"/>
            <a:ext cx="5350800" cy="552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SECTION_TITLE_AND_DESCRIPTION_1">
    <p:bg>
      <p:bgPr>
        <a:solidFill>
          <a:schemeClr val="dk2"/>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2549400" y="3695700"/>
            <a:ext cx="4045200" cy="44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Lato"/>
              <a:buNone/>
              <a:defRPr sz="2100">
                <a:solidFill>
                  <a:schemeClr val="accent1"/>
                </a:solidFill>
                <a:latin typeface="Lato"/>
                <a:ea typeface="Lato"/>
                <a:cs typeface="Lato"/>
                <a:sym typeface="Lato"/>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72" name="Google Shape;72;p15"/>
          <p:cNvSpPr txBox="1">
            <a:spLocks noGrp="1"/>
          </p:cNvSpPr>
          <p:nvPr>
            <p:ph type="subTitle" idx="1"/>
          </p:nvPr>
        </p:nvSpPr>
        <p:spPr>
          <a:xfrm>
            <a:off x="2191200" y="1075800"/>
            <a:ext cx="4761600" cy="283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600"/>
              <a:buFont typeface="Anton"/>
              <a:buNone/>
              <a:defRPr sz="3000">
                <a:solidFill>
                  <a:schemeClr val="accent1"/>
                </a:solidFill>
                <a:latin typeface="Fira Sans Extra Condensed Medium"/>
                <a:ea typeface="Fira Sans Extra Condensed Medium"/>
                <a:cs typeface="Fira Sans Extra Condensed Medium"/>
                <a:sym typeface="Fira Sans Extra Condensed Medium"/>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3" name="Google Shape;73;p15"/>
          <p:cNvSpPr/>
          <p:nvPr/>
        </p:nvSpPr>
        <p:spPr>
          <a:xfrm rot="5400000">
            <a:off x="4477100" y="472950"/>
            <a:ext cx="193500" cy="9147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hasCustomPrompt="1"/>
          </p:nvPr>
        </p:nvSpPr>
        <p:spPr>
          <a:xfrm>
            <a:off x="2734650" y="1397500"/>
            <a:ext cx="3674700" cy="83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4800"/>
              <a:buNone/>
              <a:defRPr sz="4800">
                <a:solidFill>
                  <a:schemeClr val="accent1"/>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r>
              <a:t>xx%</a:t>
            </a:r>
          </a:p>
        </p:txBody>
      </p:sp>
      <p:sp>
        <p:nvSpPr>
          <p:cNvPr id="14" name="Google Shape;14;p3"/>
          <p:cNvSpPr txBox="1">
            <a:spLocks noGrp="1"/>
          </p:cNvSpPr>
          <p:nvPr>
            <p:ph type="title" idx="2"/>
          </p:nvPr>
        </p:nvSpPr>
        <p:spPr>
          <a:xfrm>
            <a:off x="2549400" y="2231022"/>
            <a:ext cx="4045200" cy="833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4800"/>
            </a:lvl1pPr>
            <a:lvl2pPr lvl="1" algn="ctr" rtl="0">
              <a:spcBef>
                <a:spcPts val="0"/>
              </a:spcBef>
              <a:spcAft>
                <a:spcPts val="0"/>
              </a:spcAft>
              <a:buClr>
                <a:schemeClr val="accent6"/>
              </a:buClr>
              <a:buSzPts val="4200"/>
              <a:buNone/>
              <a:defRPr sz="4200">
                <a:solidFill>
                  <a:schemeClr val="accent6"/>
                </a:solidFill>
              </a:defRPr>
            </a:lvl2pPr>
            <a:lvl3pPr lvl="2" algn="ctr" rtl="0">
              <a:spcBef>
                <a:spcPts val="0"/>
              </a:spcBef>
              <a:spcAft>
                <a:spcPts val="0"/>
              </a:spcAft>
              <a:buClr>
                <a:schemeClr val="accent6"/>
              </a:buClr>
              <a:buSzPts val="4200"/>
              <a:buNone/>
              <a:defRPr sz="4200">
                <a:solidFill>
                  <a:schemeClr val="accent6"/>
                </a:solidFill>
              </a:defRPr>
            </a:lvl3pPr>
            <a:lvl4pPr lvl="3" algn="ctr" rtl="0">
              <a:spcBef>
                <a:spcPts val="0"/>
              </a:spcBef>
              <a:spcAft>
                <a:spcPts val="0"/>
              </a:spcAft>
              <a:buClr>
                <a:schemeClr val="accent6"/>
              </a:buClr>
              <a:buSzPts val="4200"/>
              <a:buNone/>
              <a:defRPr sz="4200">
                <a:solidFill>
                  <a:schemeClr val="accent6"/>
                </a:solidFill>
              </a:defRPr>
            </a:lvl4pPr>
            <a:lvl5pPr lvl="4" algn="ctr" rtl="0">
              <a:spcBef>
                <a:spcPts val="0"/>
              </a:spcBef>
              <a:spcAft>
                <a:spcPts val="0"/>
              </a:spcAft>
              <a:buClr>
                <a:schemeClr val="accent6"/>
              </a:buClr>
              <a:buSzPts val="4200"/>
              <a:buNone/>
              <a:defRPr sz="4200">
                <a:solidFill>
                  <a:schemeClr val="accent6"/>
                </a:solidFill>
              </a:defRPr>
            </a:lvl5pPr>
            <a:lvl6pPr lvl="5" algn="ctr" rtl="0">
              <a:spcBef>
                <a:spcPts val="0"/>
              </a:spcBef>
              <a:spcAft>
                <a:spcPts val="0"/>
              </a:spcAft>
              <a:buClr>
                <a:schemeClr val="accent6"/>
              </a:buClr>
              <a:buSzPts val="4200"/>
              <a:buNone/>
              <a:defRPr sz="4200">
                <a:solidFill>
                  <a:schemeClr val="accent6"/>
                </a:solidFill>
              </a:defRPr>
            </a:lvl6pPr>
            <a:lvl7pPr lvl="6" algn="ctr" rtl="0">
              <a:spcBef>
                <a:spcPts val="0"/>
              </a:spcBef>
              <a:spcAft>
                <a:spcPts val="0"/>
              </a:spcAft>
              <a:buClr>
                <a:schemeClr val="accent6"/>
              </a:buClr>
              <a:buSzPts val="4200"/>
              <a:buNone/>
              <a:defRPr sz="4200">
                <a:solidFill>
                  <a:schemeClr val="accent6"/>
                </a:solidFill>
              </a:defRPr>
            </a:lvl7pPr>
            <a:lvl8pPr lvl="7" algn="ctr" rtl="0">
              <a:spcBef>
                <a:spcPts val="0"/>
              </a:spcBef>
              <a:spcAft>
                <a:spcPts val="0"/>
              </a:spcAft>
              <a:buClr>
                <a:schemeClr val="accent6"/>
              </a:buClr>
              <a:buSzPts val="4200"/>
              <a:buNone/>
              <a:defRPr sz="4200">
                <a:solidFill>
                  <a:schemeClr val="accent6"/>
                </a:solidFill>
              </a:defRPr>
            </a:lvl8pPr>
            <a:lvl9pPr lvl="8" algn="ctr" rtl="0">
              <a:spcBef>
                <a:spcPts val="0"/>
              </a:spcBef>
              <a:spcAft>
                <a:spcPts val="0"/>
              </a:spcAft>
              <a:buClr>
                <a:schemeClr val="accent6"/>
              </a:buClr>
              <a:buSzPts val="4200"/>
              <a:buNone/>
              <a:defRPr sz="4200">
                <a:solidFill>
                  <a:schemeClr val="accent6"/>
                </a:solidFill>
              </a:defRPr>
            </a:lvl9pPr>
          </a:lstStyle>
          <a:p>
            <a:endParaRPr/>
          </a:p>
        </p:txBody>
      </p:sp>
      <p:sp>
        <p:nvSpPr>
          <p:cNvPr id="15" name="Google Shape;15;p3"/>
          <p:cNvSpPr txBox="1">
            <a:spLocks noGrp="1"/>
          </p:cNvSpPr>
          <p:nvPr>
            <p:ph type="subTitle" idx="1"/>
          </p:nvPr>
        </p:nvSpPr>
        <p:spPr>
          <a:xfrm>
            <a:off x="3210600" y="2968000"/>
            <a:ext cx="2722800" cy="73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16" name="Google Shape;16;p3"/>
          <p:cNvSpPr/>
          <p:nvPr/>
        </p:nvSpPr>
        <p:spPr>
          <a:xfrm rot="5400000">
            <a:off x="4475250" y="474750"/>
            <a:ext cx="193500" cy="9144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4980900" y="-150"/>
            <a:ext cx="4163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title"/>
          </p:nvPr>
        </p:nvSpPr>
        <p:spPr>
          <a:xfrm>
            <a:off x="5829300" y="1544096"/>
            <a:ext cx="2683800" cy="5727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a:solidFill>
                  <a:schemeClr val="accent1"/>
                </a:solidFill>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5536850" y="2224472"/>
            <a:ext cx="2976300" cy="1368600"/>
          </a:xfrm>
          <a:prstGeom prst="rect">
            <a:avLst/>
          </a:prstGeom>
        </p:spPr>
        <p:txBody>
          <a:bodyPr spcFirstLastPara="1" wrap="square" lIns="91425" tIns="91425" rIns="91425" bIns="91425" anchor="t" anchorCtr="0">
            <a:noAutofit/>
          </a:bodyPr>
          <a:lstStyle>
            <a:lvl1pPr marL="457200" lvl="0" indent="-317500" algn="r">
              <a:spcBef>
                <a:spcPts val="0"/>
              </a:spcBef>
              <a:spcAft>
                <a:spcPts val="0"/>
              </a:spcAft>
              <a:buSzPts val="1400"/>
              <a:buChar char="●"/>
              <a:defRPr sz="1400">
                <a:solidFill>
                  <a:schemeClr val="accent1"/>
                </a:solidFill>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2"/>
        </a:solidFill>
        <a:effectLst/>
      </p:bgPr>
    </p:bg>
    <p:spTree>
      <p:nvGrpSpPr>
        <p:cNvPr id="1" name="Shape 28"/>
        <p:cNvGrpSpPr/>
        <p:nvPr/>
      </p:nvGrpSpPr>
      <p:grpSpPr>
        <a:xfrm>
          <a:off x="0" y="0"/>
          <a:ext cx="0" cy="0"/>
          <a:chOff x="0" y="0"/>
          <a:chExt cx="0" cy="0"/>
        </a:xfrm>
      </p:grpSpPr>
      <p:sp>
        <p:nvSpPr>
          <p:cNvPr id="29" name="Google Shape;29;p6"/>
          <p:cNvSpPr/>
          <p:nvPr/>
        </p:nvSpPr>
        <p:spPr>
          <a:xfrm>
            <a:off x="-12850" y="2705100"/>
            <a:ext cx="9156900" cy="2438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p:nvPr>
        </p:nvSpPr>
        <p:spPr>
          <a:xfrm>
            <a:off x="726050" y="542575"/>
            <a:ext cx="57891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6"/>
          <p:cNvSpPr/>
          <p:nvPr/>
        </p:nvSpPr>
        <p:spPr>
          <a:xfrm rot="5400000">
            <a:off x="4475250" y="474750"/>
            <a:ext cx="193500" cy="9144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5057775" y="526350"/>
            <a:ext cx="3360000" cy="1854900"/>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Clr>
                <a:schemeClr val="accent6"/>
              </a:buClr>
              <a:buSzPts val="7200"/>
              <a:buNone/>
              <a:defRPr sz="6200">
                <a:solidFill>
                  <a:schemeClr val="dk2"/>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p:nvPr/>
        </p:nvSpPr>
        <p:spPr>
          <a:xfrm rot="5400000">
            <a:off x="4475250" y="474750"/>
            <a:ext cx="193500" cy="9144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5"/>
        </a:solidFill>
        <a:effectLst/>
      </p:bgPr>
    </p:bg>
    <p:spTree>
      <p:nvGrpSpPr>
        <p:cNvPr id="1" name="Shape 38"/>
        <p:cNvGrpSpPr/>
        <p:nvPr/>
      </p:nvGrpSpPr>
      <p:grpSpPr>
        <a:xfrm>
          <a:off x="0" y="0"/>
          <a:ext cx="0" cy="0"/>
          <a:chOff x="0" y="0"/>
          <a:chExt cx="0" cy="0"/>
        </a:xfrm>
      </p:grpSpPr>
      <p:sp>
        <p:nvSpPr>
          <p:cNvPr id="39" name="Google Shape;39;p9"/>
          <p:cNvSpPr txBox="1">
            <a:spLocks noGrp="1"/>
          </p:cNvSpPr>
          <p:nvPr>
            <p:ph type="subTitle" idx="1"/>
          </p:nvPr>
        </p:nvSpPr>
        <p:spPr>
          <a:xfrm>
            <a:off x="726100" y="2105288"/>
            <a:ext cx="2705700" cy="418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Font typeface="Anton"/>
              <a:buNone/>
              <a:defRPr sz="2200">
                <a:latin typeface="Fira Sans Extra Condensed Medium"/>
                <a:ea typeface="Fira Sans Extra Condensed Medium"/>
                <a:cs typeface="Fira Sans Extra Condensed Medium"/>
                <a:sym typeface="Fira Sans Extra Condensed Medium"/>
              </a:defRPr>
            </a:lvl1pPr>
            <a:lvl2pPr lvl="1" algn="ctr">
              <a:lnSpc>
                <a:spcPct val="100000"/>
              </a:lnSpc>
              <a:spcBef>
                <a:spcPts val="0"/>
              </a:spcBef>
              <a:spcAft>
                <a:spcPts val="0"/>
              </a:spcAft>
              <a:buSzPts val="2100"/>
              <a:buFont typeface="Anton"/>
              <a:buNone/>
              <a:defRPr sz="2100">
                <a:latin typeface="Anton"/>
                <a:ea typeface="Anton"/>
                <a:cs typeface="Anton"/>
                <a:sym typeface="Anton"/>
              </a:defRPr>
            </a:lvl2pPr>
            <a:lvl3pPr lvl="2" algn="ctr">
              <a:lnSpc>
                <a:spcPct val="100000"/>
              </a:lnSpc>
              <a:spcBef>
                <a:spcPts val="0"/>
              </a:spcBef>
              <a:spcAft>
                <a:spcPts val="0"/>
              </a:spcAft>
              <a:buSzPts val="2100"/>
              <a:buFont typeface="Anton"/>
              <a:buNone/>
              <a:defRPr sz="2100">
                <a:latin typeface="Anton"/>
                <a:ea typeface="Anton"/>
                <a:cs typeface="Anton"/>
                <a:sym typeface="Anton"/>
              </a:defRPr>
            </a:lvl3pPr>
            <a:lvl4pPr lvl="3" algn="ctr">
              <a:lnSpc>
                <a:spcPct val="100000"/>
              </a:lnSpc>
              <a:spcBef>
                <a:spcPts val="0"/>
              </a:spcBef>
              <a:spcAft>
                <a:spcPts val="0"/>
              </a:spcAft>
              <a:buSzPts val="2100"/>
              <a:buFont typeface="Anton"/>
              <a:buNone/>
              <a:defRPr sz="2100">
                <a:latin typeface="Anton"/>
                <a:ea typeface="Anton"/>
                <a:cs typeface="Anton"/>
                <a:sym typeface="Anton"/>
              </a:defRPr>
            </a:lvl4pPr>
            <a:lvl5pPr lvl="4" algn="ctr">
              <a:lnSpc>
                <a:spcPct val="100000"/>
              </a:lnSpc>
              <a:spcBef>
                <a:spcPts val="0"/>
              </a:spcBef>
              <a:spcAft>
                <a:spcPts val="0"/>
              </a:spcAft>
              <a:buSzPts val="2100"/>
              <a:buFont typeface="Anton"/>
              <a:buNone/>
              <a:defRPr sz="2100">
                <a:latin typeface="Anton"/>
                <a:ea typeface="Anton"/>
                <a:cs typeface="Anton"/>
                <a:sym typeface="Anton"/>
              </a:defRPr>
            </a:lvl5pPr>
            <a:lvl6pPr lvl="5" algn="ctr">
              <a:lnSpc>
                <a:spcPct val="100000"/>
              </a:lnSpc>
              <a:spcBef>
                <a:spcPts val="0"/>
              </a:spcBef>
              <a:spcAft>
                <a:spcPts val="0"/>
              </a:spcAft>
              <a:buSzPts val="2100"/>
              <a:buFont typeface="Anton"/>
              <a:buNone/>
              <a:defRPr sz="2100">
                <a:latin typeface="Anton"/>
                <a:ea typeface="Anton"/>
                <a:cs typeface="Anton"/>
                <a:sym typeface="Anton"/>
              </a:defRPr>
            </a:lvl6pPr>
            <a:lvl7pPr lvl="6" algn="ctr">
              <a:lnSpc>
                <a:spcPct val="100000"/>
              </a:lnSpc>
              <a:spcBef>
                <a:spcPts val="0"/>
              </a:spcBef>
              <a:spcAft>
                <a:spcPts val="0"/>
              </a:spcAft>
              <a:buSzPts val="2100"/>
              <a:buFont typeface="Anton"/>
              <a:buNone/>
              <a:defRPr sz="2100">
                <a:latin typeface="Anton"/>
                <a:ea typeface="Anton"/>
                <a:cs typeface="Anton"/>
                <a:sym typeface="Anton"/>
              </a:defRPr>
            </a:lvl7pPr>
            <a:lvl8pPr lvl="7" algn="ctr">
              <a:lnSpc>
                <a:spcPct val="100000"/>
              </a:lnSpc>
              <a:spcBef>
                <a:spcPts val="0"/>
              </a:spcBef>
              <a:spcAft>
                <a:spcPts val="0"/>
              </a:spcAft>
              <a:buSzPts val="2100"/>
              <a:buFont typeface="Anton"/>
              <a:buNone/>
              <a:defRPr sz="2100">
                <a:latin typeface="Anton"/>
                <a:ea typeface="Anton"/>
                <a:cs typeface="Anton"/>
                <a:sym typeface="Anton"/>
              </a:defRPr>
            </a:lvl8pPr>
            <a:lvl9pPr lvl="8" algn="ctr">
              <a:lnSpc>
                <a:spcPct val="100000"/>
              </a:lnSpc>
              <a:spcBef>
                <a:spcPts val="0"/>
              </a:spcBef>
              <a:spcAft>
                <a:spcPts val="0"/>
              </a:spcAft>
              <a:buSzPts val="2100"/>
              <a:buFont typeface="Anton"/>
              <a:buNone/>
              <a:defRPr sz="2100">
                <a:latin typeface="Anton"/>
                <a:ea typeface="Anton"/>
                <a:cs typeface="Anton"/>
                <a:sym typeface="Anton"/>
              </a:defRPr>
            </a:lvl9pPr>
          </a:lstStyle>
          <a:p>
            <a:endParaRPr/>
          </a:p>
        </p:txBody>
      </p:sp>
      <p:sp>
        <p:nvSpPr>
          <p:cNvPr id="40" name="Google Shape;40;p9"/>
          <p:cNvSpPr txBox="1">
            <a:spLocks noGrp="1"/>
          </p:cNvSpPr>
          <p:nvPr>
            <p:ph type="body" idx="2"/>
          </p:nvPr>
        </p:nvSpPr>
        <p:spPr>
          <a:xfrm>
            <a:off x="726100" y="2599612"/>
            <a:ext cx="3136500" cy="1810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17500">
              <a:spcBef>
                <a:spcPts val="10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title"/>
          </p:nvPr>
        </p:nvSpPr>
        <p:spPr>
          <a:xfrm>
            <a:off x="726100" y="546147"/>
            <a:ext cx="2931600" cy="99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6057900" y="1781175"/>
            <a:ext cx="2359800" cy="15525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SzPts val="2400"/>
              <a:buFont typeface="Anton"/>
              <a:buNone/>
              <a:defRPr sz="3200">
                <a:solidFill>
                  <a:schemeClr val="accent1"/>
                </a:solidFill>
                <a:latin typeface="Fira Sans Extra Condensed Medium"/>
                <a:ea typeface="Fira Sans Extra Condensed Medium"/>
                <a:cs typeface="Fira Sans Extra Condensed Medium"/>
                <a:sym typeface="Fira Sans Extra Condensed Medium"/>
              </a:defRPr>
            </a:lvl1pPr>
          </a:lstStyle>
          <a:p>
            <a:endParaRPr/>
          </a:p>
        </p:txBody>
      </p:sp>
      <p:sp>
        <p:nvSpPr>
          <p:cNvPr id="44" name="Google Shape;44;p10"/>
          <p:cNvSpPr/>
          <p:nvPr/>
        </p:nvSpPr>
        <p:spPr>
          <a:xfrm rot="5400000">
            <a:off x="4494300" y="455700"/>
            <a:ext cx="193500" cy="9182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0"/>
          <p:cNvSpPr txBox="1">
            <a:spLocks noGrp="1"/>
          </p:cNvSpPr>
          <p:nvPr>
            <p:ph type="title"/>
          </p:nvPr>
        </p:nvSpPr>
        <p:spPr>
          <a:xfrm>
            <a:off x="726050" y="542575"/>
            <a:ext cx="5789100" cy="548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Bullet Points">
  <p:cSld name="ONE_COLUMN_TEXT_1">
    <p:bg>
      <p:bgPr>
        <a:solidFill>
          <a:schemeClr val="accent1"/>
        </a:solidFill>
        <a:effectLst/>
      </p:bgPr>
    </p:bg>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726100" y="542575"/>
            <a:ext cx="5573100" cy="552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body" idx="1"/>
          </p:nvPr>
        </p:nvSpPr>
        <p:spPr>
          <a:xfrm>
            <a:off x="726100" y="1152525"/>
            <a:ext cx="7691700" cy="34485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chemeClr val="dk1"/>
              </a:buClr>
              <a:buSzPts val="1000"/>
              <a:buChar char="●"/>
              <a:defRPr sz="1300"/>
            </a:lvl1pPr>
            <a:lvl2pPr marL="914400" lvl="1" indent="-292100" rtl="0">
              <a:spcBef>
                <a:spcPts val="0"/>
              </a:spcBef>
              <a:spcAft>
                <a:spcPts val="0"/>
              </a:spcAft>
              <a:buClr>
                <a:schemeClr val="dk1"/>
              </a:buClr>
              <a:buSzPts val="1000"/>
              <a:buFont typeface="Muli"/>
              <a:buChar char="○"/>
              <a:defRPr sz="1200"/>
            </a:lvl2pPr>
            <a:lvl3pPr marL="1371600" lvl="2" indent="-292100" rtl="0">
              <a:spcBef>
                <a:spcPts val="0"/>
              </a:spcBef>
              <a:spcAft>
                <a:spcPts val="0"/>
              </a:spcAft>
              <a:buClr>
                <a:schemeClr val="dk1"/>
              </a:buClr>
              <a:buSzPts val="1000"/>
              <a:buFont typeface="Muli"/>
              <a:buChar char="■"/>
              <a:defRPr sz="1200"/>
            </a:lvl3pPr>
            <a:lvl4pPr marL="1828800" lvl="3" indent="-292100" rtl="0">
              <a:spcBef>
                <a:spcPts val="0"/>
              </a:spcBef>
              <a:spcAft>
                <a:spcPts val="0"/>
              </a:spcAft>
              <a:buClr>
                <a:schemeClr val="dk1"/>
              </a:buClr>
              <a:buSzPts val="1000"/>
              <a:buFont typeface="Muli"/>
              <a:buChar char="●"/>
              <a:defRPr sz="1200"/>
            </a:lvl4pPr>
            <a:lvl5pPr marL="2286000" lvl="4" indent="-292100" rtl="0">
              <a:spcBef>
                <a:spcPts val="0"/>
              </a:spcBef>
              <a:spcAft>
                <a:spcPts val="0"/>
              </a:spcAft>
              <a:buClr>
                <a:schemeClr val="dk1"/>
              </a:buClr>
              <a:buSzPts val="1000"/>
              <a:buFont typeface="Muli"/>
              <a:buChar char="○"/>
              <a:defRPr sz="1200"/>
            </a:lvl5pPr>
            <a:lvl6pPr marL="2743200" lvl="5" indent="-292100" rtl="0">
              <a:spcBef>
                <a:spcPts val="0"/>
              </a:spcBef>
              <a:spcAft>
                <a:spcPts val="0"/>
              </a:spcAft>
              <a:buClr>
                <a:schemeClr val="dk1"/>
              </a:buClr>
              <a:buSzPts val="1000"/>
              <a:buFont typeface="Muli"/>
              <a:buChar char="■"/>
              <a:defRPr sz="1200"/>
            </a:lvl6pPr>
            <a:lvl7pPr marL="3200400" lvl="6" indent="-292100" rtl="0">
              <a:spcBef>
                <a:spcPts val="0"/>
              </a:spcBef>
              <a:spcAft>
                <a:spcPts val="0"/>
              </a:spcAft>
              <a:buClr>
                <a:schemeClr val="dk1"/>
              </a:buClr>
              <a:buSzPts val="1000"/>
              <a:buFont typeface="Muli"/>
              <a:buChar char="●"/>
              <a:defRPr sz="1200"/>
            </a:lvl7pPr>
            <a:lvl8pPr marL="3657600" lvl="7" indent="-292100" rtl="0">
              <a:spcBef>
                <a:spcPts val="0"/>
              </a:spcBef>
              <a:spcAft>
                <a:spcPts val="0"/>
              </a:spcAft>
              <a:buClr>
                <a:schemeClr val="dk1"/>
              </a:buClr>
              <a:buSzPts val="1000"/>
              <a:buFont typeface="Muli"/>
              <a:buChar char="○"/>
              <a:defRPr sz="1200"/>
            </a:lvl8pPr>
            <a:lvl9pPr marL="4114800" lvl="8" indent="-292100" rtl="0">
              <a:spcBef>
                <a:spcPts val="0"/>
              </a:spcBef>
              <a:spcAft>
                <a:spcPts val="0"/>
              </a:spcAft>
              <a:buClr>
                <a:schemeClr val="dk1"/>
              </a:buClr>
              <a:buSzPts val="1000"/>
              <a:buFont typeface="Muli"/>
              <a:buChar char="■"/>
              <a:defRPr sz="1200"/>
            </a:lvl9pPr>
          </a:lstStyle>
          <a:p>
            <a:endParaRPr/>
          </a:p>
        </p:txBody>
      </p:sp>
      <p:sp>
        <p:nvSpPr>
          <p:cNvPr id="55" name="Google Shape;55;p13"/>
          <p:cNvSpPr/>
          <p:nvPr/>
        </p:nvSpPr>
        <p:spPr>
          <a:xfrm>
            <a:off x="0" y="0"/>
            <a:ext cx="1935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1850" y="445025"/>
            <a:ext cx="81603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2800"/>
              <a:buFont typeface="Fira Sans Extra Condensed Medium"/>
              <a:buNone/>
              <a:defRPr sz="2800">
                <a:solidFill>
                  <a:schemeClr val="lt2"/>
                </a:solidFill>
                <a:latin typeface="Fira Sans Extra Condensed Medium"/>
                <a:ea typeface="Fira Sans Extra Condensed Medium"/>
                <a:cs typeface="Fira Sans Extra Condensed Medium"/>
                <a:sym typeface="Fira Sans Extra Condensed Medium"/>
              </a:defRPr>
            </a:lvl1pPr>
            <a:lvl2pPr lvl="1">
              <a:lnSpc>
                <a:spcPct val="100000"/>
              </a:lnSpc>
              <a:spcBef>
                <a:spcPts val="0"/>
              </a:spcBef>
              <a:spcAft>
                <a:spcPts val="0"/>
              </a:spcAft>
              <a:buClr>
                <a:schemeClr val="lt2"/>
              </a:buClr>
              <a:buSzPts val="2800"/>
              <a:buNone/>
              <a:defRPr sz="2800">
                <a:solidFill>
                  <a:schemeClr val="lt2"/>
                </a:solidFill>
              </a:defRPr>
            </a:lvl2pPr>
            <a:lvl3pPr lvl="2">
              <a:lnSpc>
                <a:spcPct val="100000"/>
              </a:lnSpc>
              <a:spcBef>
                <a:spcPts val="0"/>
              </a:spcBef>
              <a:spcAft>
                <a:spcPts val="0"/>
              </a:spcAft>
              <a:buClr>
                <a:schemeClr val="lt2"/>
              </a:buClr>
              <a:buSzPts val="2800"/>
              <a:buNone/>
              <a:defRPr sz="2800">
                <a:solidFill>
                  <a:schemeClr val="lt2"/>
                </a:solidFill>
              </a:defRPr>
            </a:lvl3pPr>
            <a:lvl4pPr lvl="3">
              <a:lnSpc>
                <a:spcPct val="100000"/>
              </a:lnSpc>
              <a:spcBef>
                <a:spcPts val="0"/>
              </a:spcBef>
              <a:spcAft>
                <a:spcPts val="0"/>
              </a:spcAft>
              <a:buClr>
                <a:schemeClr val="lt2"/>
              </a:buClr>
              <a:buSzPts val="2800"/>
              <a:buNone/>
              <a:defRPr sz="2800">
                <a:solidFill>
                  <a:schemeClr val="lt2"/>
                </a:solidFill>
              </a:defRPr>
            </a:lvl4pPr>
            <a:lvl5pPr lvl="4">
              <a:lnSpc>
                <a:spcPct val="100000"/>
              </a:lnSpc>
              <a:spcBef>
                <a:spcPts val="0"/>
              </a:spcBef>
              <a:spcAft>
                <a:spcPts val="0"/>
              </a:spcAft>
              <a:buClr>
                <a:schemeClr val="lt2"/>
              </a:buClr>
              <a:buSzPts val="2800"/>
              <a:buNone/>
              <a:defRPr sz="2800">
                <a:solidFill>
                  <a:schemeClr val="lt2"/>
                </a:solidFill>
              </a:defRPr>
            </a:lvl5pPr>
            <a:lvl6pPr lvl="5">
              <a:lnSpc>
                <a:spcPct val="100000"/>
              </a:lnSpc>
              <a:spcBef>
                <a:spcPts val="0"/>
              </a:spcBef>
              <a:spcAft>
                <a:spcPts val="0"/>
              </a:spcAft>
              <a:buClr>
                <a:schemeClr val="lt2"/>
              </a:buClr>
              <a:buSzPts val="2800"/>
              <a:buNone/>
              <a:defRPr sz="2800">
                <a:solidFill>
                  <a:schemeClr val="lt2"/>
                </a:solidFill>
              </a:defRPr>
            </a:lvl6pPr>
            <a:lvl7pPr lvl="6">
              <a:lnSpc>
                <a:spcPct val="100000"/>
              </a:lnSpc>
              <a:spcBef>
                <a:spcPts val="0"/>
              </a:spcBef>
              <a:spcAft>
                <a:spcPts val="0"/>
              </a:spcAft>
              <a:buClr>
                <a:schemeClr val="lt2"/>
              </a:buClr>
              <a:buSzPts val="2800"/>
              <a:buNone/>
              <a:defRPr sz="2800">
                <a:solidFill>
                  <a:schemeClr val="lt2"/>
                </a:solidFill>
              </a:defRPr>
            </a:lvl7pPr>
            <a:lvl8pPr lvl="7">
              <a:lnSpc>
                <a:spcPct val="100000"/>
              </a:lnSpc>
              <a:spcBef>
                <a:spcPts val="0"/>
              </a:spcBef>
              <a:spcAft>
                <a:spcPts val="0"/>
              </a:spcAft>
              <a:buClr>
                <a:schemeClr val="lt2"/>
              </a:buClr>
              <a:buSzPts val="2800"/>
              <a:buNone/>
              <a:defRPr sz="2800">
                <a:solidFill>
                  <a:schemeClr val="lt2"/>
                </a:solidFill>
              </a:defRPr>
            </a:lvl8pPr>
            <a:lvl9pPr lvl="8">
              <a:lnSpc>
                <a:spcPct val="100000"/>
              </a:lnSpc>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671850" y="1152475"/>
            <a:ext cx="81603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Lato"/>
              <a:buChar char="●"/>
              <a:defRPr sz="1800">
                <a:solidFill>
                  <a:schemeClr val="lt2"/>
                </a:solidFill>
                <a:latin typeface="Lato"/>
                <a:ea typeface="Lato"/>
                <a:cs typeface="Lato"/>
                <a:sym typeface="Lato"/>
              </a:defRPr>
            </a:lvl1pPr>
            <a:lvl2pPr marL="914400" lvl="1"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2pPr>
            <a:lvl3pPr marL="1371600" lvl="2"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3pPr>
            <a:lvl4pPr marL="1828800" lvl="3"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4pPr>
            <a:lvl5pPr marL="2286000" lvl="4"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5pPr>
            <a:lvl6pPr marL="2743200" lvl="5"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6pPr>
            <a:lvl7pPr marL="3200400" lvl="6"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7pPr>
            <a:lvl8pPr marL="3657600" lvl="7"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8pPr>
            <a:lvl9pPr marL="4114800" lvl="8" indent="-317500">
              <a:lnSpc>
                <a:spcPct val="100000"/>
              </a:lnSpc>
              <a:spcBef>
                <a:spcPts val="1600"/>
              </a:spcBef>
              <a:spcAft>
                <a:spcPts val="1600"/>
              </a:spcAft>
              <a:buClr>
                <a:schemeClr val="lt2"/>
              </a:buClr>
              <a:buSzPts val="1400"/>
              <a:buFont typeface="Lato"/>
              <a:buChar char="■"/>
              <a:defRPr>
                <a:solidFill>
                  <a:schemeClr val="lt2"/>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7">
          <p15:clr>
            <a:srgbClr val="EA4335"/>
          </p15:clr>
        </p15:guide>
        <p15:guide id="2" orient="horz" pos="342">
          <p15:clr>
            <a:srgbClr val="EA4335"/>
          </p15:clr>
        </p15:guide>
        <p15:guide id="3" pos="2880">
          <p15:clr>
            <a:srgbClr val="EA4335"/>
          </p15:clr>
        </p15:guide>
        <p15:guide id="4" orient="horz" pos="1620">
          <p15:clr>
            <a:srgbClr val="EA4335"/>
          </p15:clr>
        </p15:guide>
        <p15:guide id="5" pos="5303">
          <p15:clr>
            <a:srgbClr val="EA4335"/>
          </p15:clr>
        </p15:guide>
        <p15:guide id="6" orient="horz" pos="2898">
          <p15:clr>
            <a:srgbClr val="EA4335"/>
          </p15:clr>
        </p15:guide>
        <p15:guide id="7" pos="1669">
          <p15:clr>
            <a:srgbClr val="EA4335"/>
          </p15:clr>
        </p15:guide>
        <p15:guide id="8" pos="4104">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communitycolleges.wy.edu/ae-policie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6.jpe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https://www.youtube.com/watch?v=QIjLsboNGwg&amp;rel=0&amp;utm_source=broadcast&amp;utm_medium=email&amp;utm_campaign=Transactional-Publish-success."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hyperlink" Target="https://docs.google.com/a/wyo.gov/viewer?a=v&amp;pid=sites&amp;srcid=d3lvLmdvdnx3eW93ZGN8Z3g6MmE3OWZhNmZjMjJlMzQxNg" TargetMode="Externa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8" Type="http://schemas.openxmlformats.org/officeDocument/2006/relationships/hyperlink" Target="http://wyowdc.wyo.gov/nextgen" TargetMode="External"/><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hyperlink" Target="https://communitycolleges.wy.edu/initiatives/" TargetMode="External"/><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hyperlink" Target="https://edu.wyoming.gov/in-the-classroom/career-tech-ed/perkins/" TargetMode="External"/><Relationship Id="rId4" Type="http://schemas.openxmlformats.org/officeDocument/2006/relationships/image" Target="../media/image30.jpg"/><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ongress.gov/113/bills/hr803/BILLS-113hr803enr.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Google Shape;173;p30"/>
          <p:cNvSpPr txBox="1">
            <a:spLocks noGrp="1"/>
          </p:cNvSpPr>
          <p:nvPr>
            <p:ph type="ctrTitle"/>
          </p:nvPr>
        </p:nvSpPr>
        <p:spPr>
          <a:xfrm>
            <a:off x="726099" y="542575"/>
            <a:ext cx="4982937" cy="168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latin typeface="Arial" panose="020B0604020202020204" pitchFamily="34" charset="0"/>
                <a:cs typeface="Arial" panose="020B0604020202020204" pitchFamily="34" charset="0"/>
              </a:rPr>
              <a:t>New Director Training</a:t>
            </a:r>
            <a:endParaRPr dirty="0">
              <a:latin typeface="Arial" panose="020B0604020202020204" pitchFamily="34" charset="0"/>
              <a:cs typeface="Arial" panose="020B0604020202020204" pitchFamily="34" charset="0"/>
            </a:endParaRPr>
          </a:p>
        </p:txBody>
      </p:sp>
      <p:sp>
        <p:nvSpPr>
          <p:cNvPr id="174" name="Google Shape;174;p30"/>
          <p:cNvSpPr txBox="1">
            <a:spLocks noGrp="1"/>
          </p:cNvSpPr>
          <p:nvPr>
            <p:ph type="subTitle" idx="1"/>
          </p:nvPr>
        </p:nvSpPr>
        <p:spPr>
          <a:xfrm>
            <a:off x="726100" y="2317800"/>
            <a:ext cx="3779100" cy="58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Arial" panose="020B0604020202020204" pitchFamily="34" charset="0"/>
                <a:cs typeface="Arial" panose="020B0604020202020204" pitchFamily="34" charset="0"/>
              </a:rPr>
              <a:t>Virtual Format</a:t>
            </a:r>
            <a:endParaRPr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6104" y="1288145"/>
            <a:ext cx="3449730" cy="572700"/>
          </a:xfrm>
        </p:spPr>
        <p:txBody>
          <a:bodyPr/>
          <a:lstStyle/>
          <a:p>
            <a:r>
              <a:rPr lang="en-US" dirty="0" smtClean="0">
                <a:latin typeface="Century" panose="02040604050505020304" pitchFamily="18" charset="0"/>
              </a:rPr>
              <a:t>13 Considerations</a:t>
            </a:r>
            <a:br>
              <a:rPr lang="en-US" dirty="0" smtClean="0">
                <a:latin typeface="Century" panose="02040604050505020304" pitchFamily="18" charset="0"/>
              </a:rPr>
            </a:br>
            <a:endParaRPr lang="en-US" dirty="0">
              <a:latin typeface="Century" panose="02040604050505020304" pitchFamily="18" charset="0"/>
            </a:endParaRPr>
          </a:p>
        </p:txBody>
      </p:sp>
      <p:sp>
        <p:nvSpPr>
          <p:cNvPr id="2" name="Text Placeholder 1"/>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For AEFLA Funded programs</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671567" y="4153007"/>
            <a:ext cx="4476902" cy="954107"/>
          </a:xfrm>
          <a:prstGeom prst="rect">
            <a:avLst/>
          </a:prstGeom>
          <a:noFill/>
        </p:spPr>
        <p:txBody>
          <a:bodyPr wrap="square" rtlCol="0">
            <a:spAutoFit/>
          </a:bodyPr>
          <a:lstStyle/>
          <a:p>
            <a:r>
              <a:rPr lang="en-US" dirty="0" smtClean="0"/>
              <a:t>Instruction in all skill areas is based upon bet practices derived from most rigorous research, including scientifically valid research and effective educational practices.</a:t>
            </a:r>
          </a:p>
        </p:txBody>
      </p:sp>
      <p:pic>
        <p:nvPicPr>
          <p:cNvPr id="4" name="Picture 3"/>
          <p:cNvPicPr>
            <a:picLocks noChangeAspect="1"/>
          </p:cNvPicPr>
          <p:nvPr/>
        </p:nvPicPr>
        <p:blipFill>
          <a:blip r:embed="rId2"/>
          <a:stretch>
            <a:fillRect/>
          </a:stretch>
        </p:blipFill>
        <p:spPr>
          <a:xfrm>
            <a:off x="131674" y="228433"/>
            <a:ext cx="341406" cy="341406"/>
          </a:xfrm>
          <a:prstGeom prst="rect">
            <a:avLst/>
          </a:prstGeom>
        </p:spPr>
      </p:pic>
      <p:sp>
        <p:nvSpPr>
          <p:cNvPr id="6" name="Rectangle 5"/>
          <p:cNvSpPr/>
          <p:nvPr/>
        </p:nvSpPr>
        <p:spPr>
          <a:xfrm>
            <a:off x="580707" y="92785"/>
            <a:ext cx="4482663" cy="954107"/>
          </a:xfrm>
          <a:prstGeom prst="rect">
            <a:avLst/>
          </a:prstGeom>
        </p:spPr>
        <p:txBody>
          <a:bodyPr wrap="square">
            <a:spAutoFit/>
          </a:bodyPr>
          <a:lstStyle/>
          <a:p>
            <a:r>
              <a:rPr lang="en-US" dirty="0"/>
              <a:t>The degree to which provider responds to:</a:t>
            </a:r>
          </a:p>
          <a:p>
            <a:r>
              <a:rPr lang="en-US" dirty="0"/>
              <a:t>        a. regional needs as identified in the State Plan</a:t>
            </a:r>
          </a:p>
          <a:p>
            <a:r>
              <a:rPr lang="en-US" dirty="0"/>
              <a:t>        b. serving individuals in need of literacy, including </a:t>
            </a:r>
          </a:p>
          <a:p>
            <a:r>
              <a:rPr lang="en-US" dirty="0"/>
              <a:t>            ESL and low literacy level individuals</a:t>
            </a:r>
          </a:p>
        </p:txBody>
      </p:sp>
      <p:pic>
        <p:nvPicPr>
          <p:cNvPr id="7" name="Picture 6"/>
          <p:cNvPicPr>
            <a:picLocks noChangeAspect="1"/>
          </p:cNvPicPr>
          <p:nvPr/>
        </p:nvPicPr>
        <p:blipFill>
          <a:blip r:embed="rId3"/>
          <a:stretch>
            <a:fillRect/>
          </a:stretch>
        </p:blipFill>
        <p:spPr>
          <a:xfrm>
            <a:off x="131674" y="1108619"/>
            <a:ext cx="359695" cy="353599"/>
          </a:xfrm>
          <a:prstGeom prst="rect">
            <a:avLst/>
          </a:prstGeom>
        </p:spPr>
      </p:pic>
      <p:sp>
        <p:nvSpPr>
          <p:cNvPr id="8" name="Rectangle 7"/>
          <p:cNvSpPr/>
          <p:nvPr/>
        </p:nvSpPr>
        <p:spPr>
          <a:xfrm>
            <a:off x="580707" y="1087957"/>
            <a:ext cx="4572001" cy="523220"/>
          </a:xfrm>
          <a:prstGeom prst="rect">
            <a:avLst/>
          </a:prstGeom>
        </p:spPr>
        <p:txBody>
          <a:bodyPr>
            <a:spAutoFit/>
          </a:bodyPr>
          <a:lstStyle/>
          <a:p>
            <a:r>
              <a:rPr lang="en-US" dirty="0"/>
              <a:t>The ability of the provider to serve individuals with disabilities</a:t>
            </a:r>
          </a:p>
        </p:txBody>
      </p:sp>
      <p:pic>
        <p:nvPicPr>
          <p:cNvPr id="9" name="Picture 8"/>
          <p:cNvPicPr>
            <a:picLocks noChangeAspect="1"/>
          </p:cNvPicPr>
          <p:nvPr/>
        </p:nvPicPr>
        <p:blipFill>
          <a:blip r:embed="rId4"/>
          <a:stretch>
            <a:fillRect/>
          </a:stretch>
        </p:blipFill>
        <p:spPr>
          <a:xfrm>
            <a:off x="168253" y="1752412"/>
            <a:ext cx="323116" cy="323116"/>
          </a:xfrm>
          <a:prstGeom prst="rect">
            <a:avLst/>
          </a:prstGeom>
        </p:spPr>
      </p:pic>
      <p:sp>
        <p:nvSpPr>
          <p:cNvPr id="10" name="Rectangle 9"/>
          <p:cNvSpPr/>
          <p:nvPr/>
        </p:nvSpPr>
        <p:spPr>
          <a:xfrm>
            <a:off x="576468" y="1760081"/>
            <a:ext cx="2353529" cy="307777"/>
          </a:xfrm>
          <a:prstGeom prst="rect">
            <a:avLst/>
          </a:prstGeom>
        </p:spPr>
        <p:txBody>
          <a:bodyPr wrap="none">
            <a:spAutoFit/>
          </a:bodyPr>
          <a:lstStyle/>
          <a:p>
            <a:r>
              <a:rPr lang="en-US" dirty="0"/>
              <a:t>Program past effectiveness</a:t>
            </a:r>
          </a:p>
        </p:txBody>
      </p:sp>
      <p:pic>
        <p:nvPicPr>
          <p:cNvPr id="11" name="Picture 10"/>
          <p:cNvPicPr>
            <a:picLocks noChangeAspect="1"/>
          </p:cNvPicPr>
          <p:nvPr/>
        </p:nvPicPr>
        <p:blipFill>
          <a:blip r:embed="rId5"/>
          <a:stretch>
            <a:fillRect/>
          </a:stretch>
        </p:blipFill>
        <p:spPr>
          <a:xfrm>
            <a:off x="168253" y="2365722"/>
            <a:ext cx="219475" cy="341406"/>
          </a:xfrm>
          <a:prstGeom prst="rect">
            <a:avLst/>
          </a:prstGeom>
        </p:spPr>
      </p:pic>
      <p:sp>
        <p:nvSpPr>
          <p:cNvPr id="12" name="Rectangle 11"/>
          <p:cNvSpPr/>
          <p:nvPr/>
        </p:nvSpPr>
        <p:spPr>
          <a:xfrm>
            <a:off x="576468" y="2294850"/>
            <a:ext cx="4572001" cy="523220"/>
          </a:xfrm>
          <a:prstGeom prst="rect">
            <a:avLst/>
          </a:prstGeom>
        </p:spPr>
        <p:txBody>
          <a:bodyPr>
            <a:spAutoFit/>
          </a:bodyPr>
          <a:lstStyle/>
          <a:p>
            <a:r>
              <a:rPr lang="en-US" dirty="0"/>
              <a:t>Program alignment to Statewide initiatives &amp; the State plan</a:t>
            </a:r>
          </a:p>
        </p:txBody>
      </p:sp>
      <p:pic>
        <p:nvPicPr>
          <p:cNvPr id="13" name="Picture 12"/>
          <p:cNvPicPr>
            <a:picLocks noChangeAspect="1"/>
          </p:cNvPicPr>
          <p:nvPr/>
        </p:nvPicPr>
        <p:blipFill>
          <a:blip r:embed="rId6"/>
          <a:stretch>
            <a:fillRect/>
          </a:stretch>
        </p:blipFill>
        <p:spPr>
          <a:xfrm>
            <a:off x="160455" y="3045062"/>
            <a:ext cx="323116" cy="371888"/>
          </a:xfrm>
          <a:prstGeom prst="rect">
            <a:avLst/>
          </a:prstGeom>
        </p:spPr>
      </p:pic>
      <p:sp>
        <p:nvSpPr>
          <p:cNvPr id="14" name="Rectangle 13"/>
          <p:cNvSpPr/>
          <p:nvPr/>
        </p:nvSpPr>
        <p:spPr>
          <a:xfrm>
            <a:off x="587069" y="2946114"/>
            <a:ext cx="4572000" cy="1169551"/>
          </a:xfrm>
          <a:prstGeom prst="rect">
            <a:avLst/>
          </a:prstGeom>
        </p:spPr>
        <p:txBody>
          <a:bodyPr>
            <a:spAutoFit/>
          </a:bodyPr>
          <a:lstStyle/>
          <a:p>
            <a:r>
              <a:rPr lang="en-US" dirty="0"/>
              <a:t>Program:</a:t>
            </a:r>
          </a:p>
          <a:p>
            <a:r>
              <a:rPr lang="en-US" dirty="0"/>
              <a:t>       a. is of sufficient intensity &amp; quality</a:t>
            </a:r>
          </a:p>
          <a:p>
            <a:r>
              <a:rPr lang="en-US" dirty="0"/>
              <a:t>       b. utilizes practices based upon rigorous research</a:t>
            </a:r>
          </a:p>
          <a:p>
            <a:r>
              <a:rPr lang="en-US" dirty="0"/>
              <a:t>       c. utilizes effective instructional practices which </a:t>
            </a:r>
          </a:p>
          <a:p>
            <a:r>
              <a:rPr lang="en-US" dirty="0"/>
              <a:t>           embed the Essential components of reading</a:t>
            </a:r>
          </a:p>
        </p:txBody>
      </p:sp>
      <p:pic>
        <p:nvPicPr>
          <p:cNvPr id="15" name="Picture 14"/>
          <p:cNvPicPr>
            <a:picLocks noChangeAspect="1"/>
          </p:cNvPicPr>
          <p:nvPr/>
        </p:nvPicPr>
        <p:blipFill>
          <a:blip r:embed="rId7"/>
          <a:stretch>
            <a:fillRect/>
          </a:stretch>
        </p:blipFill>
        <p:spPr>
          <a:xfrm>
            <a:off x="168253" y="4256308"/>
            <a:ext cx="371888" cy="341406"/>
          </a:xfrm>
          <a:prstGeom prst="rect">
            <a:avLst/>
          </a:prstGeom>
        </p:spPr>
      </p:pic>
      <p:pic>
        <p:nvPicPr>
          <p:cNvPr id="16" name="Picture 2" descr="Image result for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2373" y="2951726"/>
            <a:ext cx="1417193" cy="1599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65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88890" y="1544096"/>
            <a:ext cx="3224210" cy="572700"/>
          </a:xfrm>
        </p:spPr>
        <p:txBody>
          <a:bodyPr/>
          <a:lstStyle/>
          <a:p>
            <a:r>
              <a:rPr lang="en-US" dirty="0" smtClean="0">
                <a:latin typeface="Century" panose="02040604050505020304" pitchFamily="18" charset="0"/>
              </a:rPr>
              <a:t>13 Considerations</a:t>
            </a:r>
            <a:r>
              <a:rPr lang="en-US" dirty="0" smtClean="0"/>
              <a:t/>
            </a:r>
            <a:br>
              <a:rPr lang="en-US" dirty="0" smtClean="0"/>
            </a:br>
            <a:endParaRPr lang="en-US" dirty="0"/>
          </a:p>
        </p:txBody>
      </p:sp>
      <p:sp>
        <p:nvSpPr>
          <p:cNvPr id="2" name="Text Placeholder 1"/>
          <p:cNvSpPr>
            <a:spLocks noGrp="1"/>
          </p:cNvSpPr>
          <p:nvPr>
            <p:ph type="body" idx="1"/>
          </p:nvPr>
        </p:nvSpPr>
        <p:spPr/>
        <p:txBody>
          <a:bodyPr/>
          <a:lstStyle/>
          <a:p>
            <a:pPr algn="l"/>
            <a:r>
              <a:rPr lang="en-US" dirty="0" smtClean="0">
                <a:latin typeface="Arial" panose="020B0604020202020204" pitchFamily="34" charset="0"/>
                <a:cs typeface="Arial" panose="020B0604020202020204" pitchFamily="34" charset="0"/>
              </a:rPr>
              <a:t>Continued</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522536" y="4145794"/>
            <a:ext cx="4476902" cy="954107"/>
          </a:xfrm>
          <a:prstGeom prst="rect">
            <a:avLst/>
          </a:prstGeom>
          <a:noFill/>
        </p:spPr>
        <p:txBody>
          <a:bodyPr wrap="square" rtlCol="0">
            <a:spAutoFit/>
          </a:bodyPr>
          <a:lstStyle/>
          <a:p>
            <a:r>
              <a:rPr lang="en-US" dirty="0" smtClean="0"/>
              <a:t>Program ability to provide high quality ESL &amp; civics instruction</a:t>
            </a:r>
          </a:p>
          <a:p>
            <a:endParaRPr lang="en-US" dirty="0" smtClean="0"/>
          </a:p>
          <a:p>
            <a:pPr marL="342900" indent="-342900">
              <a:buAutoNum type="arabicParenR" startAt="6"/>
            </a:pPr>
            <a:endParaRPr lang="en-US" dirty="0" smtClean="0"/>
          </a:p>
        </p:txBody>
      </p:sp>
      <p:pic>
        <p:nvPicPr>
          <p:cNvPr id="4" name="Picture 3"/>
          <p:cNvPicPr>
            <a:picLocks noChangeAspect="1"/>
          </p:cNvPicPr>
          <p:nvPr/>
        </p:nvPicPr>
        <p:blipFill>
          <a:blip r:embed="rId2"/>
          <a:stretch>
            <a:fillRect/>
          </a:stretch>
        </p:blipFill>
        <p:spPr>
          <a:xfrm>
            <a:off x="74963" y="197510"/>
            <a:ext cx="420660" cy="420660"/>
          </a:xfrm>
          <a:prstGeom prst="rect">
            <a:avLst/>
          </a:prstGeom>
        </p:spPr>
      </p:pic>
      <p:sp>
        <p:nvSpPr>
          <p:cNvPr id="6" name="Rectangle 5"/>
          <p:cNvSpPr/>
          <p:nvPr/>
        </p:nvSpPr>
        <p:spPr>
          <a:xfrm>
            <a:off x="495623" y="146230"/>
            <a:ext cx="4572000" cy="523220"/>
          </a:xfrm>
          <a:prstGeom prst="rect">
            <a:avLst/>
          </a:prstGeom>
        </p:spPr>
        <p:txBody>
          <a:bodyPr>
            <a:spAutoFit/>
          </a:bodyPr>
          <a:lstStyle/>
          <a:p>
            <a:r>
              <a:rPr lang="en-US" dirty="0"/>
              <a:t>Providers effective use of technology &amp; delivery services/distance learning to increase performance</a:t>
            </a:r>
          </a:p>
        </p:txBody>
      </p:sp>
      <p:pic>
        <p:nvPicPr>
          <p:cNvPr id="7" name="Picture 6"/>
          <p:cNvPicPr>
            <a:picLocks noChangeAspect="1"/>
          </p:cNvPicPr>
          <p:nvPr/>
        </p:nvPicPr>
        <p:blipFill>
          <a:blip r:embed="rId3"/>
          <a:stretch>
            <a:fillRect/>
          </a:stretch>
        </p:blipFill>
        <p:spPr>
          <a:xfrm>
            <a:off x="74963" y="761974"/>
            <a:ext cx="341406" cy="298730"/>
          </a:xfrm>
          <a:prstGeom prst="rect">
            <a:avLst/>
          </a:prstGeom>
        </p:spPr>
      </p:pic>
      <p:sp>
        <p:nvSpPr>
          <p:cNvPr id="8" name="Rectangle 7"/>
          <p:cNvSpPr/>
          <p:nvPr/>
        </p:nvSpPr>
        <p:spPr>
          <a:xfrm>
            <a:off x="495623" y="760905"/>
            <a:ext cx="2265364" cy="307777"/>
          </a:xfrm>
          <a:prstGeom prst="rect">
            <a:avLst/>
          </a:prstGeom>
        </p:spPr>
        <p:txBody>
          <a:bodyPr wrap="none">
            <a:spAutoFit/>
          </a:bodyPr>
          <a:lstStyle/>
          <a:p>
            <a:r>
              <a:rPr lang="en-US" dirty="0"/>
              <a:t>Utilizes learning in context</a:t>
            </a:r>
          </a:p>
        </p:txBody>
      </p:sp>
      <p:pic>
        <p:nvPicPr>
          <p:cNvPr id="9" name="Picture 8"/>
          <p:cNvPicPr>
            <a:picLocks noChangeAspect="1"/>
          </p:cNvPicPr>
          <p:nvPr/>
        </p:nvPicPr>
        <p:blipFill>
          <a:blip r:embed="rId4"/>
          <a:stretch>
            <a:fillRect/>
          </a:stretch>
        </p:blipFill>
        <p:spPr>
          <a:xfrm>
            <a:off x="154218" y="1274872"/>
            <a:ext cx="182896" cy="341406"/>
          </a:xfrm>
          <a:prstGeom prst="rect">
            <a:avLst/>
          </a:prstGeom>
        </p:spPr>
      </p:pic>
      <p:sp>
        <p:nvSpPr>
          <p:cNvPr id="10" name="Rectangle 9"/>
          <p:cNvSpPr/>
          <p:nvPr/>
        </p:nvSpPr>
        <p:spPr>
          <a:xfrm>
            <a:off x="495623" y="1298744"/>
            <a:ext cx="1508746" cy="307777"/>
          </a:xfrm>
          <a:prstGeom prst="rect">
            <a:avLst/>
          </a:prstGeom>
        </p:spPr>
        <p:txBody>
          <a:bodyPr wrap="none">
            <a:spAutoFit/>
          </a:bodyPr>
          <a:lstStyle/>
          <a:p>
            <a:r>
              <a:rPr lang="en-US" dirty="0"/>
              <a:t>High quality staff</a:t>
            </a:r>
          </a:p>
        </p:txBody>
      </p:sp>
      <p:pic>
        <p:nvPicPr>
          <p:cNvPr id="11" name="Picture 10"/>
          <p:cNvPicPr>
            <a:picLocks noChangeAspect="1"/>
          </p:cNvPicPr>
          <p:nvPr/>
        </p:nvPicPr>
        <p:blipFill>
          <a:blip r:embed="rId5"/>
          <a:stretch>
            <a:fillRect/>
          </a:stretch>
        </p:blipFill>
        <p:spPr>
          <a:xfrm>
            <a:off x="111542" y="1846121"/>
            <a:ext cx="347502" cy="347502"/>
          </a:xfrm>
          <a:prstGeom prst="rect">
            <a:avLst/>
          </a:prstGeom>
        </p:spPr>
      </p:pic>
      <p:sp>
        <p:nvSpPr>
          <p:cNvPr id="12" name="Rectangle 11"/>
          <p:cNvSpPr/>
          <p:nvPr/>
        </p:nvSpPr>
        <p:spPr>
          <a:xfrm>
            <a:off x="474987" y="1706333"/>
            <a:ext cx="4572000" cy="738664"/>
          </a:xfrm>
          <a:prstGeom prst="rect">
            <a:avLst/>
          </a:prstGeom>
        </p:spPr>
        <p:txBody>
          <a:bodyPr>
            <a:spAutoFit/>
          </a:bodyPr>
          <a:lstStyle/>
          <a:p>
            <a:r>
              <a:rPr lang="en-US"/>
              <a:t>Providers ability to offer services in conjunction with core partners/other local service providers for the development of a career pathways system</a:t>
            </a:r>
            <a:endParaRPr lang="en-US" dirty="0"/>
          </a:p>
        </p:txBody>
      </p:sp>
      <p:pic>
        <p:nvPicPr>
          <p:cNvPr id="13" name="Picture 12"/>
          <p:cNvPicPr>
            <a:picLocks noChangeAspect="1"/>
          </p:cNvPicPr>
          <p:nvPr/>
        </p:nvPicPr>
        <p:blipFill>
          <a:blip r:embed="rId6"/>
          <a:stretch>
            <a:fillRect/>
          </a:stretch>
        </p:blipFill>
        <p:spPr>
          <a:xfrm>
            <a:off x="74963" y="2668615"/>
            <a:ext cx="341406" cy="341406"/>
          </a:xfrm>
          <a:prstGeom prst="rect">
            <a:avLst/>
          </a:prstGeom>
        </p:spPr>
      </p:pic>
      <p:sp>
        <p:nvSpPr>
          <p:cNvPr id="14" name="Rectangle 13"/>
          <p:cNvSpPr/>
          <p:nvPr/>
        </p:nvSpPr>
        <p:spPr>
          <a:xfrm>
            <a:off x="495623" y="2577708"/>
            <a:ext cx="4572001" cy="523220"/>
          </a:xfrm>
          <a:prstGeom prst="rect">
            <a:avLst/>
          </a:prstGeom>
        </p:spPr>
        <p:txBody>
          <a:bodyPr>
            <a:spAutoFit/>
          </a:bodyPr>
          <a:lstStyle/>
          <a:p>
            <a:r>
              <a:rPr lang="en-US" dirty="0"/>
              <a:t>Flexible scheduling and coordination with local service providers/core partners</a:t>
            </a:r>
          </a:p>
        </p:txBody>
      </p:sp>
      <p:pic>
        <p:nvPicPr>
          <p:cNvPr id="15" name="Picture 14"/>
          <p:cNvPicPr>
            <a:picLocks noChangeAspect="1"/>
          </p:cNvPicPr>
          <p:nvPr/>
        </p:nvPicPr>
        <p:blipFill>
          <a:blip r:embed="rId7"/>
          <a:stretch>
            <a:fillRect/>
          </a:stretch>
        </p:blipFill>
        <p:spPr>
          <a:xfrm>
            <a:off x="111542" y="3434562"/>
            <a:ext cx="341406" cy="317019"/>
          </a:xfrm>
          <a:prstGeom prst="rect">
            <a:avLst/>
          </a:prstGeom>
        </p:spPr>
      </p:pic>
      <p:sp>
        <p:nvSpPr>
          <p:cNvPr id="16" name="Rectangle 15"/>
          <p:cNvSpPr/>
          <p:nvPr/>
        </p:nvSpPr>
        <p:spPr>
          <a:xfrm>
            <a:off x="495623" y="3399022"/>
            <a:ext cx="3828292" cy="307777"/>
          </a:xfrm>
          <a:prstGeom prst="rect">
            <a:avLst/>
          </a:prstGeom>
        </p:spPr>
        <p:txBody>
          <a:bodyPr wrap="none">
            <a:spAutoFit/>
          </a:bodyPr>
          <a:lstStyle/>
          <a:p>
            <a:r>
              <a:rPr lang="en-US" dirty="0"/>
              <a:t>Maintains a high quality data system (LACES)</a:t>
            </a:r>
          </a:p>
        </p:txBody>
      </p:sp>
      <p:pic>
        <p:nvPicPr>
          <p:cNvPr id="17" name="Picture 16"/>
          <p:cNvPicPr>
            <a:picLocks noChangeAspect="1"/>
          </p:cNvPicPr>
          <p:nvPr/>
        </p:nvPicPr>
        <p:blipFill>
          <a:blip r:embed="rId8"/>
          <a:stretch>
            <a:fillRect/>
          </a:stretch>
        </p:blipFill>
        <p:spPr>
          <a:xfrm>
            <a:off x="111542" y="4250960"/>
            <a:ext cx="377985" cy="371888"/>
          </a:xfrm>
          <a:prstGeom prst="rect">
            <a:avLst/>
          </a:prstGeom>
        </p:spPr>
      </p:pic>
      <p:pic>
        <p:nvPicPr>
          <p:cNvPr id="3074" name="Picture 2" descr="Image result for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2373" y="2951726"/>
            <a:ext cx="1417193" cy="1599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907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Century" panose="02040604050505020304" pitchFamily="18" charset="0"/>
              </a:rPr>
              <a:t>AE Allowable Activities</a:t>
            </a:r>
            <a:br>
              <a:rPr lang="en-US" dirty="0" smtClean="0">
                <a:latin typeface="Century" panose="02040604050505020304" pitchFamily="18" charset="0"/>
              </a:rPr>
            </a:br>
            <a:endParaRPr lang="en-US" dirty="0">
              <a:latin typeface="Century" panose="02040604050505020304" pitchFamily="18" charset="0"/>
            </a:endParaRPr>
          </a:p>
        </p:txBody>
      </p:sp>
      <p:sp>
        <p:nvSpPr>
          <p:cNvPr id="6" name="Rectangle 5"/>
          <p:cNvSpPr/>
          <p:nvPr/>
        </p:nvSpPr>
        <p:spPr>
          <a:xfrm>
            <a:off x="80467" y="95886"/>
            <a:ext cx="4857293" cy="5047536"/>
          </a:xfrm>
          <a:prstGeom prst="rect">
            <a:avLst/>
          </a:prstGeom>
        </p:spPr>
        <p:txBody>
          <a:bodyPr wrap="square">
            <a:spAutoFit/>
          </a:bodyPr>
          <a:lstStyle/>
          <a:p>
            <a:r>
              <a:rPr lang="en-US" dirty="0"/>
              <a:t>(</a:t>
            </a:r>
            <a:r>
              <a:rPr lang="en-US" dirty="0" smtClean="0"/>
              <a:t>a) </a:t>
            </a:r>
            <a:r>
              <a:rPr lang="en-US" b="1" dirty="0" smtClean="0"/>
              <a:t>Adult </a:t>
            </a:r>
            <a:r>
              <a:rPr lang="en-US" b="1" dirty="0"/>
              <a:t>Education </a:t>
            </a:r>
            <a:r>
              <a:rPr lang="en-US" dirty="0"/>
              <a:t>means academic instruction and educational services below the post-secondary level that increase an individual’s ability to:</a:t>
            </a:r>
          </a:p>
          <a:p>
            <a:pPr marL="512763" indent="-227013"/>
            <a:r>
              <a:rPr lang="en-US" dirty="0" smtClean="0"/>
              <a:t>  </a:t>
            </a:r>
            <a:r>
              <a:rPr lang="en-US" dirty="0" err="1" smtClean="0"/>
              <a:t>i</a:t>
            </a:r>
            <a:r>
              <a:rPr lang="en-US" dirty="0" smtClean="0"/>
              <a:t>. read</a:t>
            </a:r>
            <a:r>
              <a:rPr lang="en-US" dirty="0"/>
              <a:t>, write, and speak in English and perform mathematics or other activities necessary for the attainment of a secondary school diploma or its recognized equivalent</a:t>
            </a:r>
          </a:p>
          <a:p>
            <a:pPr marL="344488"/>
            <a:r>
              <a:rPr lang="en-US" dirty="0" smtClean="0"/>
              <a:t>ii. transition </a:t>
            </a:r>
            <a:r>
              <a:rPr lang="en-US" dirty="0"/>
              <a:t>to post-secondary education </a:t>
            </a:r>
            <a:r>
              <a:rPr lang="en-US" dirty="0" smtClean="0"/>
              <a:t>&amp; </a:t>
            </a:r>
            <a:r>
              <a:rPr lang="en-US" dirty="0"/>
              <a:t>training and</a:t>
            </a:r>
          </a:p>
          <a:p>
            <a:pPr marL="344488" indent="-58738"/>
            <a:r>
              <a:rPr lang="en-US" dirty="0" smtClean="0"/>
              <a:t>iii. obtain </a:t>
            </a:r>
            <a:r>
              <a:rPr lang="en-US" dirty="0"/>
              <a:t>employment</a:t>
            </a:r>
          </a:p>
          <a:p>
            <a:endParaRPr lang="en-US" dirty="0"/>
          </a:p>
          <a:p>
            <a:pPr marL="342900" indent="-342900">
              <a:buAutoNum type="alphaLcParenBoth" startAt="2"/>
            </a:pPr>
            <a:r>
              <a:rPr lang="en-US" b="1" dirty="0" smtClean="0"/>
              <a:t>Adult </a:t>
            </a:r>
            <a:r>
              <a:rPr lang="en-US" b="1" dirty="0"/>
              <a:t>Education and Literacy Activities </a:t>
            </a:r>
            <a:r>
              <a:rPr lang="en-US" dirty="0"/>
              <a:t>include instruction and education services below a postsecondary level in reading, writing, and speaking in English, and computing and solving problems. </a:t>
            </a:r>
            <a:endParaRPr lang="en-US" dirty="0" smtClean="0"/>
          </a:p>
          <a:p>
            <a:endParaRPr lang="en-US" dirty="0"/>
          </a:p>
          <a:p>
            <a:r>
              <a:rPr lang="en-US" dirty="0"/>
              <a:t>(</a:t>
            </a:r>
            <a:r>
              <a:rPr lang="en-US" dirty="0" smtClean="0"/>
              <a:t>c) </a:t>
            </a:r>
            <a:r>
              <a:rPr lang="en-US" b="1" dirty="0" smtClean="0"/>
              <a:t>English </a:t>
            </a:r>
            <a:r>
              <a:rPr lang="en-US" b="1" dirty="0"/>
              <a:t>Language Acquisition </a:t>
            </a:r>
            <a:r>
              <a:rPr lang="en-US" dirty="0"/>
              <a:t>includes adult education and literacy activities for English language learners with an additional skill requirement, comprehension of the English language. </a:t>
            </a:r>
          </a:p>
          <a:p>
            <a:endParaRPr lang="en-US" dirty="0" smtClean="0"/>
          </a:p>
          <a:p>
            <a:r>
              <a:rPr lang="en-US" dirty="0" smtClean="0"/>
              <a:t>(d) </a:t>
            </a:r>
            <a:r>
              <a:rPr lang="en-US" b="1" dirty="0" smtClean="0"/>
              <a:t>Family </a:t>
            </a:r>
            <a:r>
              <a:rPr lang="en-US" b="1" dirty="0"/>
              <a:t>Literacy Activities </a:t>
            </a:r>
            <a:r>
              <a:rPr lang="en-US" dirty="0"/>
              <a:t>include interactive literacy activities between parents or family members and their children. </a:t>
            </a:r>
          </a:p>
        </p:txBody>
      </p:sp>
      <p:pic>
        <p:nvPicPr>
          <p:cNvPr id="7" name="Picture 2" descr="Image result for allow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519" y="2678930"/>
            <a:ext cx="3523971" cy="166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148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Century" panose="02040604050505020304" pitchFamily="18" charset="0"/>
              </a:rPr>
              <a:t>AE Allowable Activities</a:t>
            </a:r>
            <a:br>
              <a:rPr lang="en-US" dirty="0" smtClean="0">
                <a:latin typeface="Century" panose="02040604050505020304" pitchFamily="18" charset="0"/>
              </a:rPr>
            </a:br>
            <a:endParaRPr lang="en-US" dirty="0">
              <a:latin typeface="Century" panose="02040604050505020304" pitchFamily="18" charset="0"/>
            </a:endParaRPr>
          </a:p>
        </p:txBody>
      </p:sp>
      <p:sp>
        <p:nvSpPr>
          <p:cNvPr id="2" name="Rectangle 1"/>
          <p:cNvSpPr/>
          <p:nvPr/>
        </p:nvSpPr>
        <p:spPr>
          <a:xfrm>
            <a:off x="0" y="100608"/>
            <a:ext cx="5040173" cy="4832092"/>
          </a:xfrm>
          <a:prstGeom prst="rect">
            <a:avLst/>
          </a:prstGeom>
        </p:spPr>
        <p:txBody>
          <a:bodyPr wrap="square">
            <a:spAutoFit/>
          </a:bodyPr>
          <a:lstStyle/>
          <a:p>
            <a:endParaRPr lang="en-US" dirty="0"/>
          </a:p>
          <a:p>
            <a:pPr marL="342900" indent="-342900">
              <a:buAutoNum type="alphaLcParenBoth" startAt="5"/>
            </a:pPr>
            <a:r>
              <a:rPr lang="en-US" b="1" dirty="0" smtClean="0"/>
              <a:t>Integrated </a:t>
            </a:r>
            <a:r>
              <a:rPr lang="en-US" b="1" dirty="0"/>
              <a:t>English Literacy and Civics Education </a:t>
            </a:r>
            <a:r>
              <a:rPr lang="en-US" dirty="0"/>
              <a:t>will provide immigrants and English learners access to English language acquisition services and civics education and will include workforce </a:t>
            </a:r>
            <a:r>
              <a:rPr lang="en-US" dirty="0" smtClean="0"/>
              <a:t>training.</a:t>
            </a:r>
          </a:p>
          <a:p>
            <a:pPr marL="342900" indent="-342900">
              <a:buAutoNum type="alphaLcParenBoth" startAt="5"/>
            </a:pPr>
            <a:endParaRPr lang="en-US" dirty="0" smtClean="0"/>
          </a:p>
          <a:p>
            <a:pPr marL="342900" indent="-342900">
              <a:buAutoNum type="alphaLcParenBoth" startAt="5"/>
            </a:pPr>
            <a:r>
              <a:rPr lang="en-US" b="1" dirty="0" smtClean="0"/>
              <a:t>Workforce </a:t>
            </a:r>
            <a:r>
              <a:rPr lang="en-US" b="1" dirty="0"/>
              <a:t>Preparation </a:t>
            </a:r>
            <a:r>
              <a:rPr lang="en-US" dirty="0"/>
              <a:t>includes activities, programs, or services designed to help individuals acquire a combination of basic academic skills and employability skills such as critical thinking skills, digital literacy skills, and self-management </a:t>
            </a:r>
            <a:r>
              <a:rPr lang="en-US" dirty="0" smtClean="0"/>
              <a:t>skills.</a:t>
            </a:r>
          </a:p>
          <a:p>
            <a:pPr marL="342900" indent="-342900">
              <a:buAutoNum type="alphaLcParenBoth" startAt="5"/>
            </a:pPr>
            <a:endParaRPr lang="en-US" dirty="0" smtClean="0"/>
          </a:p>
          <a:p>
            <a:pPr marL="342900" indent="-342900">
              <a:buAutoNum type="alphaLcParenBoth" startAt="5"/>
            </a:pPr>
            <a:r>
              <a:rPr lang="en-US" b="1" dirty="0" smtClean="0"/>
              <a:t>Workplace </a:t>
            </a:r>
            <a:r>
              <a:rPr lang="en-US" b="1" dirty="0"/>
              <a:t>Adult Education </a:t>
            </a:r>
            <a:r>
              <a:rPr lang="en-US" dirty="0"/>
              <a:t>and Literacy Activities include instruction at a workplace or an off-site location that is designed to improve the productivity of the </a:t>
            </a:r>
            <a:r>
              <a:rPr lang="en-US" dirty="0" smtClean="0"/>
              <a:t>workforce.</a:t>
            </a:r>
          </a:p>
          <a:p>
            <a:pPr marL="342900" indent="-342900">
              <a:buAutoNum type="alphaLcParenBoth" startAt="5"/>
            </a:pPr>
            <a:endParaRPr lang="en-US" dirty="0" smtClean="0"/>
          </a:p>
          <a:p>
            <a:pPr marL="342900" indent="-342900">
              <a:buAutoNum type="alphaLcParenBoth" startAt="5"/>
            </a:pPr>
            <a:r>
              <a:rPr lang="en-US" b="1" dirty="0" smtClean="0"/>
              <a:t>Integrated </a:t>
            </a:r>
            <a:r>
              <a:rPr lang="en-US" b="1" dirty="0"/>
              <a:t>Education and Training </a:t>
            </a:r>
            <a:r>
              <a:rPr lang="en-US" dirty="0"/>
              <a:t>activities include instruction in basic academic skills and/or English language acquisition skills, workforce preparation activities, and workforce training contextualized for specific occupations or occupational clusters. </a:t>
            </a:r>
          </a:p>
        </p:txBody>
      </p:sp>
      <p:pic>
        <p:nvPicPr>
          <p:cNvPr id="2050" name="Picture 2" descr="Image result for allow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519" y="2678930"/>
            <a:ext cx="3523971" cy="166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851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9824" y="1544096"/>
            <a:ext cx="3063276" cy="572700"/>
          </a:xfrm>
        </p:spPr>
        <p:txBody>
          <a:bodyPr/>
          <a:lstStyle/>
          <a:p>
            <a:pPr algn="ctr"/>
            <a:r>
              <a:rPr lang="en-US" dirty="0" smtClean="0">
                <a:latin typeface="Century" panose="02040604050505020304" pitchFamily="18" charset="0"/>
              </a:rPr>
              <a:t>Career Services</a:t>
            </a:r>
            <a:endParaRPr lang="en-US" dirty="0">
              <a:latin typeface="Century" panose="02040604050505020304" pitchFamily="18" charset="0"/>
            </a:endParaRPr>
          </a:p>
        </p:txBody>
      </p:sp>
      <p:sp>
        <p:nvSpPr>
          <p:cNvPr id="3" name="Text Placeholder 2"/>
          <p:cNvSpPr>
            <a:spLocks noGrp="1"/>
          </p:cNvSpPr>
          <p:nvPr>
            <p:ph type="body" idx="1"/>
          </p:nvPr>
        </p:nvSpPr>
        <p:spPr/>
        <p:txBody>
          <a:bodyPr/>
          <a:lstStyle/>
          <a:p>
            <a:pPr algn="l"/>
            <a:r>
              <a:rPr lang="en-US" dirty="0" smtClean="0">
                <a:latin typeface="Arial" panose="020B0604020202020204" pitchFamily="34" charset="0"/>
                <a:cs typeface="Arial" panose="020B0604020202020204" pitchFamily="34" charset="0"/>
              </a:rPr>
              <a:t>An Orientation to Adult Education</a:t>
            </a:r>
          </a:p>
          <a:p>
            <a:pPr algn="l"/>
            <a:r>
              <a:rPr lang="en-US" dirty="0" smtClean="0">
                <a:latin typeface="Arial" panose="020B0604020202020204" pitchFamily="34" charset="0"/>
                <a:cs typeface="Arial" panose="020B0604020202020204" pitchFamily="34" charset="0"/>
              </a:rPr>
              <a:t>Multiple components, both federal and state requirements</a:t>
            </a:r>
          </a:p>
          <a:p>
            <a:pPr algn="l"/>
            <a:endParaRPr lang="en-US" dirty="0"/>
          </a:p>
          <a:p>
            <a:pPr marL="139700" indent="0" algn="l">
              <a:buNone/>
            </a:pPr>
            <a:endParaRPr lang="en-US" dirty="0"/>
          </a:p>
        </p:txBody>
      </p:sp>
      <p:sp>
        <p:nvSpPr>
          <p:cNvPr id="4" name="TextBox 3"/>
          <p:cNvSpPr txBox="1"/>
          <p:nvPr/>
        </p:nvSpPr>
        <p:spPr>
          <a:xfrm>
            <a:off x="6122822" y="3862426"/>
            <a:ext cx="2390278" cy="307777"/>
          </a:xfrm>
          <a:prstGeom prst="rect">
            <a:avLst/>
          </a:prstGeom>
          <a:noFill/>
        </p:spPr>
        <p:txBody>
          <a:bodyPr wrap="square" rtlCol="0">
            <a:spAutoFit/>
          </a:bodyPr>
          <a:lstStyle/>
          <a:p>
            <a:r>
              <a:rPr lang="en-US" dirty="0" smtClean="0">
                <a:hlinkClick r:id="rId3"/>
              </a:rPr>
              <a:t>Policy #03092020</a:t>
            </a:r>
            <a:endParaRPr lang="en-US" dirty="0"/>
          </a:p>
        </p:txBody>
      </p:sp>
      <p:sp>
        <p:nvSpPr>
          <p:cNvPr id="5" name="TextBox 4"/>
          <p:cNvSpPr txBox="1"/>
          <p:nvPr/>
        </p:nvSpPr>
        <p:spPr>
          <a:xfrm>
            <a:off x="453542" y="969326"/>
            <a:ext cx="3482035" cy="3539430"/>
          </a:xfrm>
          <a:prstGeom prst="rect">
            <a:avLst/>
          </a:prstGeom>
          <a:noFill/>
        </p:spPr>
        <p:txBody>
          <a:bodyPr wrap="square" rtlCol="0">
            <a:spAutoFit/>
          </a:bodyPr>
          <a:lstStyle/>
          <a:p>
            <a:r>
              <a:rPr lang="en-US" b="1" u="sng" dirty="0" smtClean="0"/>
              <a:t>WY REQUIRED COMPONENTS</a:t>
            </a:r>
            <a:r>
              <a:rPr lang="en-US" dirty="0" smtClean="0"/>
              <a:t>:</a:t>
            </a:r>
          </a:p>
          <a:p>
            <a:pPr marL="285750" indent="-285750">
              <a:buFont typeface="Wingdings" panose="05000000000000000000" pitchFamily="2" charset="2"/>
              <a:buChar char="Ø"/>
            </a:pPr>
            <a:r>
              <a:rPr lang="en-US" dirty="0" smtClean="0"/>
              <a:t>Intake form</a:t>
            </a:r>
          </a:p>
          <a:p>
            <a:pPr marL="285750" indent="-285750">
              <a:buFont typeface="Wingdings" panose="05000000000000000000" pitchFamily="2" charset="2"/>
              <a:buChar char="Ø"/>
            </a:pPr>
            <a:r>
              <a:rPr lang="en-US" dirty="0" smtClean="0"/>
              <a:t>Goals sheet</a:t>
            </a:r>
          </a:p>
          <a:p>
            <a:pPr marL="285750" indent="-285750">
              <a:buFont typeface="Wingdings" panose="05000000000000000000" pitchFamily="2" charset="2"/>
              <a:buChar char="Ø"/>
            </a:pPr>
            <a:r>
              <a:rPr lang="en-US" dirty="0" smtClean="0"/>
              <a:t>Referrals form</a:t>
            </a:r>
          </a:p>
          <a:p>
            <a:pPr marL="285750" indent="-285750">
              <a:buFont typeface="Wingdings" panose="05000000000000000000" pitchFamily="2" charset="2"/>
              <a:buChar char="Ø"/>
            </a:pPr>
            <a:r>
              <a:rPr lang="en-US" dirty="0" smtClean="0"/>
              <a:t>Age waiver (when applicable)</a:t>
            </a:r>
          </a:p>
          <a:p>
            <a:pPr marL="285750" indent="-285750">
              <a:buFont typeface="Wingdings" panose="05000000000000000000" pitchFamily="2" charset="2"/>
              <a:buChar char="Ø"/>
            </a:pPr>
            <a:r>
              <a:rPr lang="en-US" dirty="0" smtClean="0"/>
              <a:t>NRS approved assessment</a:t>
            </a:r>
          </a:p>
          <a:p>
            <a:pPr marL="285750" indent="-285750">
              <a:buFont typeface="Wingdings" panose="05000000000000000000" pitchFamily="2" charset="2"/>
              <a:buChar char="Ø"/>
            </a:pPr>
            <a:r>
              <a:rPr lang="en-US" dirty="0" smtClean="0"/>
              <a:t>Brain based learning theory</a:t>
            </a:r>
          </a:p>
          <a:p>
            <a:pPr marL="285750" indent="-285750">
              <a:buFont typeface="Wingdings" panose="05000000000000000000" pitchFamily="2" charset="2"/>
              <a:buChar char="Ø"/>
            </a:pPr>
            <a:r>
              <a:rPr lang="en-US" dirty="0" smtClean="0"/>
              <a:t>Participatory learning</a:t>
            </a:r>
          </a:p>
          <a:p>
            <a:pPr marL="285750" indent="-285750">
              <a:buFont typeface="Wingdings" panose="05000000000000000000" pitchFamily="2" charset="2"/>
              <a:buChar char="Ø"/>
            </a:pPr>
            <a:r>
              <a:rPr lang="en-US" dirty="0" smtClean="0"/>
              <a:t>Mind set</a:t>
            </a:r>
          </a:p>
          <a:p>
            <a:pPr marL="285750" indent="-285750">
              <a:buFont typeface="Wingdings" panose="05000000000000000000" pitchFamily="2" charset="2"/>
              <a:buChar char="Ø"/>
            </a:pPr>
            <a:r>
              <a:rPr lang="en-US" dirty="0" smtClean="0"/>
              <a:t>Career explorations (including the provision of workforce/labor information regarding most in-demand industries/jobs for the region)</a:t>
            </a:r>
          </a:p>
          <a:p>
            <a:pPr marL="285750" indent="-285750">
              <a:buFont typeface="Wingdings" panose="05000000000000000000" pitchFamily="2" charset="2"/>
              <a:buChar char="Ø"/>
            </a:pPr>
            <a:r>
              <a:rPr lang="en-US" dirty="0" err="1" smtClean="0"/>
              <a:t>PowerPath</a:t>
            </a:r>
            <a:r>
              <a:rPr lang="en-US" dirty="0" smtClean="0"/>
              <a:t> (when applicable)</a:t>
            </a:r>
          </a:p>
          <a:p>
            <a:pPr marL="285750" indent="-285750">
              <a:buFont typeface="Wingdings" panose="05000000000000000000" pitchFamily="2" charset="2"/>
              <a:buChar char="Ø"/>
            </a:pPr>
            <a:r>
              <a:rPr lang="en-US" dirty="0" smtClean="0"/>
              <a:t>Introduction to AE Standards</a:t>
            </a:r>
          </a:p>
          <a:p>
            <a:pPr marL="285750" indent="-285750">
              <a:buFont typeface="Wingdings" panose="05000000000000000000" pitchFamily="2" charset="2"/>
              <a:buChar char="Ø"/>
            </a:pPr>
            <a:r>
              <a:rPr lang="en-US" dirty="0" smtClean="0"/>
              <a:t>Program specific topics</a:t>
            </a:r>
            <a:endParaRPr lang="en-US" dirty="0"/>
          </a:p>
        </p:txBody>
      </p:sp>
      <p:pic>
        <p:nvPicPr>
          <p:cNvPr id="1026" name="Picture 2" descr="Image result for requi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71803">
            <a:off x="3295852" y="397563"/>
            <a:ext cx="1685959" cy="66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040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9588" y="2019584"/>
            <a:ext cx="3304678" cy="572700"/>
          </a:xfrm>
        </p:spPr>
        <p:txBody>
          <a:bodyPr/>
          <a:lstStyle/>
          <a:p>
            <a:pPr algn="ctr"/>
            <a:r>
              <a:rPr lang="en-US" dirty="0" smtClean="0">
                <a:latin typeface="Century" panose="02040604050505020304" pitchFamily="18" charset="0"/>
              </a:rPr>
              <a:t>Career Pathways</a:t>
            </a:r>
            <a:endParaRPr lang="en-US" dirty="0">
              <a:latin typeface="Century" panose="02040604050505020304" pitchFamily="18" charset="0"/>
            </a:endParaRPr>
          </a:p>
        </p:txBody>
      </p:sp>
      <p:pic>
        <p:nvPicPr>
          <p:cNvPr id="4" name="Picture 3"/>
          <p:cNvPicPr>
            <a:picLocks noChangeAspect="1"/>
          </p:cNvPicPr>
          <p:nvPr/>
        </p:nvPicPr>
        <p:blipFill>
          <a:blip r:embed="rId3"/>
          <a:stretch>
            <a:fillRect/>
          </a:stretch>
        </p:blipFill>
        <p:spPr>
          <a:xfrm>
            <a:off x="-225797" y="507473"/>
            <a:ext cx="5645385" cy="3938357"/>
          </a:xfrm>
          <a:prstGeom prst="rect">
            <a:avLst/>
          </a:prstGeom>
        </p:spPr>
      </p:pic>
    </p:spTree>
    <p:extLst>
      <p:ext uri="{BB962C8B-B14F-4D97-AF65-F5344CB8AC3E}">
        <p14:creationId xmlns:p14="http://schemas.microsoft.com/office/powerpoint/2010/main" val="1062910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2781" y="1544096"/>
            <a:ext cx="3180319" cy="572700"/>
          </a:xfrm>
        </p:spPr>
        <p:txBody>
          <a:bodyPr/>
          <a:lstStyle/>
          <a:p>
            <a:r>
              <a:rPr lang="en-US" dirty="0" smtClean="0">
                <a:latin typeface="Century" panose="02040604050505020304" pitchFamily="18" charset="0"/>
              </a:rPr>
              <a:t>Career Pathways</a:t>
            </a:r>
            <a:endParaRPr lang="en-US" dirty="0">
              <a:latin typeface="Century" panose="02040604050505020304" pitchFamily="18" charset="0"/>
            </a:endParaRPr>
          </a:p>
        </p:txBody>
      </p:sp>
      <p:sp>
        <p:nvSpPr>
          <p:cNvPr id="3" name="Text Placeholder 2"/>
          <p:cNvSpPr>
            <a:spLocks noGrp="1"/>
          </p:cNvSpPr>
          <p:nvPr>
            <p:ph type="body" idx="1"/>
          </p:nvPr>
        </p:nvSpPr>
        <p:spPr/>
        <p:txBody>
          <a:bodyPr/>
          <a:lstStyle/>
          <a:p>
            <a:pPr algn="l"/>
            <a:r>
              <a:rPr lang="en-US" dirty="0" smtClean="0">
                <a:latin typeface="Arial" panose="020B0604020202020204" pitchFamily="34" charset="0"/>
                <a:cs typeface="Arial" panose="020B0604020202020204" pitchFamily="34" charset="0"/>
              </a:rPr>
              <a:t>National Governor’s Association</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0" y="460856"/>
            <a:ext cx="4893869" cy="4053877"/>
          </a:xfrm>
          <a:prstGeom prst="rect">
            <a:avLst/>
          </a:prstGeom>
        </p:spPr>
      </p:pic>
    </p:spTree>
    <p:extLst>
      <p:ext uri="{BB962C8B-B14F-4D97-AF65-F5344CB8AC3E}">
        <p14:creationId xmlns:p14="http://schemas.microsoft.com/office/powerpoint/2010/main" val="1717512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08346" y="1544096"/>
            <a:ext cx="3004754" cy="572700"/>
          </a:xfrm>
        </p:spPr>
        <p:txBody>
          <a:bodyPr/>
          <a:lstStyle/>
          <a:p>
            <a:pPr algn="ctr"/>
            <a:r>
              <a:rPr lang="en-US" dirty="0" smtClean="0">
                <a:latin typeface="Century" panose="02040604050505020304" pitchFamily="18" charset="0"/>
              </a:rPr>
              <a:t>Leadership: Required</a:t>
            </a:r>
            <a:br>
              <a:rPr lang="en-US" dirty="0" smtClean="0">
                <a:latin typeface="Century" panose="02040604050505020304" pitchFamily="18" charset="0"/>
              </a:rPr>
            </a:br>
            <a:endParaRPr lang="en-US" dirty="0">
              <a:latin typeface="Century" panose="02040604050505020304" pitchFamily="18" charset="0"/>
            </a:endParaRPr>
          </a:p>
        </p:txBody>
      </p:sp>
      <p:pic>
        <p:nvPicPr>
          <p:cNvPr id="8194" name="Picture 2" descr="Image result for leade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03260" y="2852928"/>
            <a:ext cx="2809840" cy="15805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4109126390"/>
              </p:ext>
            </p:extLst>
          </p:nvPr>
        </p:nvGraphicFramePr>
        <p:xfrm>
          <a:off x="0" y="0"/>
          <a:ext cx="5018227"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4376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Century" panose="02040604050505020304" pitchFamily="18" charset="0"/>
              </a:rPr>
              <a:t>Leadership: Permissible</a:t>
            </a:r>
            <a:br>
              <a:rPr lang="en-US" dirty="0" smtClean="0">
                <a:latin typeface="Century" panose="02040604050505020304" pitchFamily="18" charset="0"/>
              </a:rPr>
            </a:br>
            <a:endParaRPr lang="en-US" dirty="0">
              <a:latin typeface="Century" panose="02040604050505020304" pitchFamily="18" charset="0"/>
            </a:endParaRPr>
          </a:p>
        </p:txBody>
      </p:sp>
      <p:pic>
        <p:nvPicPr>
          <p:cNvPr id="8194" name="Picture 2" descr="Image result for lead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03260" y="2852928"/>
            <a:ext cx="2809840" cy="15805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2455312098"/>
              </p:ext>
            </p:extLst>
          </p:nvPr>
        </p:nvGraphicFramePr>
        <p:xfrm>
          <a:off x="-714451" y="29834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1667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64223" y="526350"/>
            <a:ext cx="2538375" cy="1854900"/>
          </a:xfrm>
        </p:spPr>
        <p:txBody>
          <a:bodyPr/>
          <a:lstStyle/>
          <a:p>
            <a:r>
              <a:rPr lang="en-US" sz="3600" dirty="0" smtClean="0"/>
              <a:t>WIOA: Required Leadership Activities</a:t>
            </a:r>
            <a:endParaRPr lang="en-US" sz="3600" dirty="0"/>
          </a:p>
        </p:txBody>
      </p:sp>
      <p:graphicFrame>
        <p:nvGraphicFramePr>
          <p:cNvPr id="5" name="Diagram 4"/>
          <p:cNvGraphicFramePr/>
          <p:nvPr>
            <p:extLst>
              <p:ext uri="{D42A27DB-BD31-4B8C-83A1-F6EECF244321}">
                <p14:modId xmlns:p14="http://schemas.microsoft.com/office/powerpoint/2010/main" val="3576909664"/>
              </p:ext>
            </p:extLst>
          </p:nvPr>
        </p:nvGraphicFramePr>
        <p:xfrm>
          <a:off x="-130759" y="373896"/>
          <a:ext cx="6875374" cy="4014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5471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7258" y="0"/>
            <a:ext cx="9086742" cy="5143500"/>
          </a:xfrm>
          <a:prstGeom prst="rect">
            <a:avLst/>
          </a:prstGeom>
        </p:spPr>
      </p:pic>
      <p:sp>
        <p:nvSpPr>
          <p:cNvPr id="7" name="Rectangle 6"/>
          <p:cNvSpPr/>
          <p:nvPr/>
        </p:nvSpPr>
        <p:spPr>
          <a:xfrm>
            <a:off x="3191399" y="639730"/>
            <a:ext cx="3185487" cy="1754326"/>
          </a:xfrm>
          <a:prstGeom prst="rect">
            <a:avLst/>
          </a:prstGeom>
          <a:noFill/>
        </p:spPr>
        <p:txBody>
          <a:bodyPr wrap="none" lIns="91440" tIns="45720" rIns="91440" bIns="45720">
            <a:spAutoFit/>
          </a:bodyPr>
          <a:lstStyle/>
          <a:p>
            <a:pPr algn="ctr"/>
            <a:r>
              <a:rPr lang="en-US" sz="5400" b="1" cap="none" spc="0" smtClean="0">
                <a:ln w="9525">
                  <a:solidFill>
                    <a:schemeClr val="bg1"/>
                  </a:solidFill>
                  <a:prstDash val="solid"/>
                </a:ln>
                <a:solidFill>
                  <a:schemeClr val="tx1"/>
                </a:solidFill>
                <a:effectLst>
                  <a:outerShdw blurRad="12700" dist="38100" dir="2700000" algn="tl" rotWithShape="0">
                    <a:schemeClr val="bg1">
                      <a:lumMod val="50000"/>
                    </a:schemeClr>
                  </a:outerShdw>
                </a:effectLst>
              </a:rPr>
              <a:t>MODULE</a:t>
            </a:r>
            <a:endPar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ONE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9" name="Rectangle 8"/>
          <p:cNvSpPr/>
          <p:nvPr/>
        </p:nvSpPr>
        <p:spPr>
          <a:xfrm>
            <a:off x="1203735" y="2571750"/>
            <a:ext cx="2185214" cy="1754326"/>
          </a:xfrm>
          <a:prstGeom prst="rect">
            <a:avLst/>
          </a:prstGeom>
          <a:noFill/>
          <a:scene3d>
            <a:camera prst="isometricOffAxis1Right"/>
            <a:lightRig rig="threePt" dir="t"/>
          </a:scene3d>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WIOA:</a:t>
            </a:r>
          </a:p>
          <a:p>
            <a:pPr algn="ctr"/>
            <a:r>
              <a:rPr lang="en-US" sz="3600" b="0" cap="none" spc="0" dirty="0" smtClean="0">
                <a:ln w="0"/>
                <a:solidFill>
                  <a:schemeClr val="tx1"/>
                </a:solidFill>
                <a:effectLst>
                  <a:outerShdw blurRad="38100" dist="19050" dir="2700000" algn="tl" rotWithShape="0">
                    <a:schemeClr val="dk1">
                      <a:alpha val="40000"/>
                    </a:schemeClr>
                  </a:outerShdw>
                </a:effectLst>
              </a:rPr>
              <a:t>Federal &amp;</a:t>
            </a:r>
          </a:p>
          <a:p>
            <a:pPr algn="ctr"/>
            <a:r>
              <a:rPr lang="en-US" sz="3600" dirty="0" smtClean="0">
                <a:ln w="0"/>
                <a:solidFill>
                  <a:schemeClr val="tx1"/>
                </a:solidFill>
                <a:effectLst>
                  <a:outerShdw blurRad="38100" dist="19050" dir="2700000" algn="tl" rotWithShape="0">
                    <a:schemeClr val="dk1">
                      <a:alpha val="40000"/>
                    </a:schemeClr>
                  </a:outerShdw>
                </a:effectLst>
              </a:rPr>
              <a:t>State </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4535425" y="2896675"/>
            <a:ext cx="3672800" cy="1200329"/>
          </a:xfrm>
          <a:prstGeom prst="rect">
            <a:avLst/>
          </a:prstGeom>
          <a:noFill/>
          <a:scene3d>
            <a:camera prst="isometricOffAxis1Right"/>
            <a:lightRig rig="threePt" dir="t"/>
          </a:scene3d>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State Alignments</a:t>
            </a:r>
          </a:p>
          <a:p>
            <a:pPr algn="ctr"/>
            <a:r>
              <a:rPr lang="en-US" sz="3600" b="0" cap="none" spc="0" dirty="0" smtClean="0">
                <a:ln w="0"/>
                <a:solidFill>
                  <a:schemeClr val="tx1"/>
                </a:solidFill>
                <a:effectLst>
                  <a:outerShdw blurRad="38100" dist="19050" dir="2700000" algn="tl" rotWithShape="0">
                    <a:schemeClr val="dk1">
                      <a:alpha val="40000"/>
                    </a:schemeClr>
                  </a:outerShdw>
                </a:effectLst>
              </a:rPr>
              <a:t> to WIOA</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54373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129632"/>
          </a:xfrm>
          <a:prstGeom prst="rect">
            <a:avLst/>
          </a:prstGeom>
        </p:spPr>
      </p:pic>
      <p:sp>
        <p:nvSpPr>
          <p:cNvPr id="2" name="Title 1"/>
          <p:cNvSpPr>
            <a:spLocks noGrp="1"/>
          </p:cNvSpPr>
          <p:nvPr>
            <p:ph type="title"/>
          </p:nvPr>
        </p:nvSpPr>
        <p:spPr>
          <a:xfrm>
            <a:off x="1750178" y="659618"/>
            <a:ext cx="5789100" cy="548700"/>
          </a:xfrm>
        </p:spPr>
        <p:txBody>
          <a:bodyPr/>
          <a:lstStyle/>
          <a:p>
            <a:pPr algn="ctr"/>
            <a:r>
              <a:rPr lang="en-US" dirty="0" smtClean="0">
                <a:solidFill>
                  <a:schemeClr val="bg1"/>
                </a:solidFill>
                <a:latin typeface="Century" panose="02040604050505020304" pitchFamily="18" charset="0"/>
              </a:rPr>
              <a:t>State Implementation of WIOA</a:t>
            </a:r>
            <a:endParaRPr lang="en-US" dirty="0">
              <a:solidFill>
                <a:schemeClr val="bg1"/>
              </a:solidFill>
              <a:latin typeface="Century" panose="02040604050505020304" pitchFamily="18" charset="0"/>
            </a:endParaRPr>
          </a:p>
        </p:txBody>
      </p:sp>
    </p:spTree>
    <p:extLst>
      <p:ext uri="{BB962C8B-B14F-4D97-AF65-F5344CB8AC3E}">
        <p14:creationId xmlns:p14="http://schemas.microsoft.com/office/powerpoint/2010/main" val="1977041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p:nvPr/>
        </p:nvSpPr>
        <p:spPr>
          <a:xfrm>
            <a:off x="726100" y="1419150"/>
            <a:ext cx="4118700" cy="2914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3"/>
          <p:cNvSpPr/>
          <p:nvPr/>
        </p:nvSpPr>
        <p:spPr>
          <a:xfrm>
            <a:off x="1336900" y="4068244"/>
            <a:ext cx="108310" cy="119217"/>
          </a:xfrm>
          <a:custGeom>
            <a:avLst/>
            <a:gdLst/>
            <a:ahLst/>
            <a:cxnLst/>
            <a:rect l="l" t="t" r="r" b="b"/>
            <a:pathLst>
              <a:path w="9295" h="10231" extrusionOk="0">
                <a:moveTo>
                  <a:pt x="1007" y="0"/>
                </a:moveTo>
                <a:cubicBezTo>
                  <a:pt x="482" y="0"/>
                  <a:pt x="0" y="421"/>
                  <a:pt x="0" y="1007"/>
                </a:cubicBezTo>
                <a:lnTo>
                  <a:pt x="0" y="5115"/>
                </a:lnTo>
                <a:lnTo>
                  <a:pt x="0" y="9225"/>
                </a:lnTo>
                <a:cubicBezTo>
                  <a:pt x="0" y="9811"/>
                  <a:pt x="482" y="10231"/>
                  <a:pt x="1007" y="10231"/>
                </a:cubicBezTo>
                <a:cubicBezTo>
                  <a:pt x="1174" y="10231"/>
                  <a:pt x="1346" y="10188"/>
                  <a:pt x="1508" y="10095"/>
                </a:cubicBezTo>
                <a:lnTo>
                  <a:pt x="5067" y="8041"/>
                </a:lnTo>
                <a:lnTo>
                  <a:pt x="8624" y="5987"/>
                </a:lnTo>
                <a:cubicBezTo>
                  <a:pt x="9294" y="5600"/>
                  <a:pt x="9294" y="4633"/>
                  <a:pt x="8624" y="4246"/>
                </a:cubicBezTo>
                <a:lnTo>
                  <a:pt x="5067" y="2192"/>
                </a:lnTo>
                <a:lnTo>
                  <a:pt x="1508" y="136"/>
                </a:lnTo>
                <a:cubicBezTo>
                  <a:pt x="1346" y="43"/>
                  <a:pt x="1174" y="0"/>
                  <a:pt x="1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3"/>
          <p:cNvSpPr/>
          <p:nvPr/>
        </p:nvSpPr>
        <p:spPr>
          <a:xfrm>
            <a:off x="1748338" y="4079372"/>
            <a:ext cx="88058" cy="96925"/>
          </a:xfrm>
          <a:custGeom>
            <a:avLst/>
            <a:gdLst/>
            <a:ahLst/>
            <a:cxnLst/>
            <a:rect l="l" t="t" r="r" b="b"/>
            <a:pathLst>
              <a:path w="7557" h="8318" extrusionOk="0">
                <a:moveTo>
                  <a:pt x="819" y="1"/>
                </a:moveTo>
                <a:cubicBezTo>
                  <a:pt x="392" y="1"/>
                  <a:pt x="0" y="343"/>
                  <a:pt x="0" y="819"/>
                </a:cubicBezTo>
                <a:lnTo>
                  <a:pt x="0" y="4160"/>
                </a:lnTo>
                <a:lnTo>
                  <a:pt x="0" y="7499"/>
                </a:lnTo>
                <a:cubicBezTo>
                  <a:pt x="0" y="7976"/>
                  <a:pt x="392" y="8317"/>
                  <a:pt x="818" y="8317"/>
                </a:cubicBezTo>
                <a:cubicBezTo>
                  <a:pt x="954" y="8317"/>
                  <a:pt x="1094" y="8282"/>
                  <a:pt x="1226" y="8206"/>
                </a:cubicBezTo>
                <a:lnTo>
                  <a:pt x="4119" y="6536"/>
                </a:lnTo>
                <a:lnTo>
                  <a:pt x="7011" y="4866"/>
                </a:lnTo>
                <a:cubicBezTo>
                  <a:pt x="7556" y="4552"/>
                  <a:pt x="7556" y="3766"/>
                  <a:pt x="7011" y="3452"/>
                </a:cubicBezTo>
                <a:lnTo>
                  <a:pt x="4119" y="1782"/>
                </a:lnTo>
                <a:lnTo>
                  <a:pt x="1226" y="112"/>
                </a:lnTo>
                <a:cubicBezTo>
                  <a:pt x="1094" y="36"/>
                  <a:pt x="955" y="1"/>
                  <a:pt x="8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3"/>
          <p:cNvSpPr/>
          <p:nvPr/>
        </p:nvSpPr>
        <p:spPr>
          <a:xfrm>
            <a:off x="1818812" y="4079372"/>
            <a:ext cx="88035" cy="96925"/>
          </a:xfrm>
          <a:custGeom>
            <a:avLst/>
            <a:gdLst/>
            <a:ahLst/>
            <a:cxnLst/>
            <a:rect l="l" t="t" r="r" b="b"/>
            <a:pathLst>
              <a:path w="7555" h="8318" extrusionOk="0">
                <a:moveTo>
                  <a:pt x="819" y="1"/>
                </a:moveTo>
                <a:cubicBezTo>
                  <a:pt x="392" y="1"/>
                  <a:pt x="0" y="343"/>
                  <a:pt x="0" y="819"/>
                </a:cubicBezTo>
                <a:lnTo>
                  <a:pt x="0" y="4160"/>
                </a:lnTo>
                <a:lnTo>
                  <a:pt x="0" y="7501"/>
                </a:lnTo>
                <a:cubicBezTo>
                  <a:pt x="0" y="7978"/>
                  <a:pt x="392" y="8318"/>
                  <a:pt x="819" y="8318"/>
                </a:cubicBezTo>
                <a:cubicBezTo>
                  <a:pt x="955" y="8318"/>
                  <a:pt x="1094" y="8283"/>
                  <a:pt x="1226" y="8208"/>
                </a:cubicBezTo>
                <a:lnTo>
                  <a:pt x="4119" y="6538"/>
                </a:lnTo>
                <a:lnTo>
                  <a:pt x="7010" y="4868"/>
                </a:lnTo>
                <a:cubicBezTo>
                  <a:pt x="7555" y="4553"/>
                  <a:pt x="7555" y="3766"/>
                  <a:pt x="7010" y="3453"/>
                </a:cubicBezTo>
                <a:lnTo>
                  <a:pt x="4119" y="1783"/>
                </a:lnTo>
                <a:lnTo>
                  <a:pt x="1226" y="112"/>
                </a:lnTo>
                <a:cubicBezTo>
                  <a:pt x="1095" y="36"/>
                  <a:pt x="955" y="1"/>
                  <a:pt x="8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3"/>
          <p:cNvSpPr/>
          <p:nvPr/>
        </p:nvSpPr>
        <p:spPr>
          <a:xfrm>
            <a:off x="1894810" y="4079395"/>
            <a:ext cx="20916" cy="96914"/>
          </a:xfrm>
          <a:custGeom>
            <a:avLst/>
            <a:gdLst/>
            <a:ahLst/>
            <a:cxnLst/>
            <a:rect l="l" t="t" r="r" b="b"/>
            <a:pathLst>
              <a:path w="1795" h="8317" extrusionOk="0">
                <a:moveTo>
                  <a:pt x="897" y="0"/>
                </a:moveTo>
                <a:cubicBezTo>
                  <a:pt x="402" y="2"/>
                  <a:pt x="1" y="402"/>
                  <a:pt x="1" y="897"/>
                </a:cubicBezTo>
                <a:lnTo>
                  <a:pt x="1" y="7419"/>
                </a:lnTo>
                <a:cubicBezTo>
                  <a:pt x="1" y="7913"/>
                  <a:pt x="402" y="8315"/>
                  <a:pt x="897" y="8317"/>
                </a:cubicBezTo>
                <a:cubicBezTo>
                  <a:pt x="1392" y="8315"/>
                  <a:pt x="1793" y="7913"/>
                  <a:pt x="1795" y="7419"/>
                </a:cubicBezTo>
                <a:lnTo>
                  <a:pt x="1795" y="897"/>
                </a:lnTo>
                <a:cubicBezTo>
                  <a:pt x="1793" y="402"/>
                  <a:pt x="1392" y="2"/>
                  <a:pt x="8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3"/>
          <p:cNvSpPr/>
          <p:nvPr/>
        </p:nvSpPr>
        <p:spPr>
          <a:xfrm>
            <a:off x="2038765" y="4071751"/>
            <a:ext cx="88279" cy="112144"/>
          </a:xfrm>
          <a:custGeom>
            <a:avLst/>
            <a:gdLst/>
            <a:ahLst/>
            <a:cxnLst/>
            <a:rect l="l" t="t" r="r" b="b"/>
            <a:pathLst>
              <a:path w="7576" h="9624" extrusionOk="0">
                <a:moveTo>
                  <a:pt x="6934" y="1"/>
                </a:moveTo>
                <a:cubicBezTo>
                  <a:pt x="6770" y="1"/>
                  <a:pt x="6613" y="68"/>
                  <a:pt x="6500" y="188"/>
                </a:cubicBezTo>
                <a:lnTo>
                  <a:pt x="3216" y="2289"/>
                </a:lnTo>
                <a:lnTo>
                  <a:pt x="632" y="2289"/>
                </a:lnTo>
                <a:cubicBezTo>
                  <a:pt x="285" y="2294"/>
                  <a:pt x="5" y="2574"/>
                  <a:pt x="0" y="2921"/>
                </a:cubicBezTo>
                <a:lnTo>
                  <a:pt x="0" y="6707"/>
                </a:lnTo>
                <a:cubicBezTo>
                  <a:pt x="5" y="7054"/>
                  <a:pt x="285" y="7334"/>
                  <a:pt x="632" y="7339"/>
                </a:cubicBezTo>
                <a:lnTo>
                  <a:pt x="3216" y="7339"/>
                </a:lnTo>
                <a:lnTo>
                  <a:pt x="6500" y="9441"/>
                </a:lnTo>
                <a:cubicBezTo>
                  <a:pt x="6621" y="9560"/>
                  <a:pt x="6782" y="9624"/>
                  <a:pt x="6945" y="9624"/>
                </a:cubicBezTo>
                <a:cubicBezTo>
                  <a:pt x="7026" y="9624"/>
                  <a:pt x="7107" y="9608"/>
                  <a:pt x="7184" y="9577"/>
                </a:cubicBezTo>
                <a:cubicBezTo>
                  <a:pt x="7419" y="9479"/>
                  <a:pt x="7572" y="9252"/>
                  <a:pt x="7575" y="8998"/>
                </a:cubicBezTo>
                <a:lnTo>
                  <a:pt x="7575" y="631"/>
                </a:lnTo>
                <a:cubicBezTo>
                  <a:pt x="7571" y="284"/>
                  <a:pt x="7290" y="5"/>
                  <a:pt x="6945" y="1"/>
                </a:cubicBezTo>
                <a:cubicBezTo>
                  <a:pt x="6941" y="1"/>
                  <a:pt x="6938" y="1"/>
                  <a:pt x="69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3"/>
          <p:cNvSpPr/>
          <p:nvPr/>
        </p:nvSpPr>
        <p:spPr>
          <a:xfrm>
            <a:off x="2137753" y="4100241"/>
            <a:ext cx="28083" cy="55210"/>
          </a:xfrm>
          <a:custGeom>
            <a:avLst/>
            <a:gdLst/>
            <a:ahLst/>
            <a:cxnLst/>
            <a:rect l="l" t="t" r="r" b="b"/>
            <a:pathLst>
              <a:path w="2410" h="4738" extrusionOk="0">
                <a:moveTo>
                  <a:pt x="652" y="1"/>
                </a:moveTo>
                <a:cubicBezTo>
                  <a:pt x="646" y="1"/>
                  <a:pt x="640" y="1"/>
                  <a:pt x="634" y="1"/>
                </a:cubicBezTo>
                <a:cubicBezTo>
                  <a:pt x="632" y="1"/>
                  <a:pt x="630" y="1"/>
                  <a:pt x="628" y="1"/>
                </a:cubicBezTo>
                <a:cubicBezTo>
                  <a:pt x="465" y="1"/>
                  <a:pt x="306" y="67"/>
                  <a:pt x="191" y="184"/>
                </a:cubicBezTo>
                <a:cubicBezTo>
                  <a:pt x="68" y="301"/>
                  <a:pt x="0" y="463"/>
                  <a:pt x="3" y="633"/>
                </a:cubicBezTo>
                <a:cubicBezTo>
                  <a:pt x="3" y="770"/>
                  <a:pt x="43" y="888"/>
                  <a:pt x="121" y="983"/>
                </a:cubicBezTo>
                <a:cubicBezTo>
                  <a:pt x="202" y="1080"/>
                  <a:pt x="300" y="1164"/>
                  <a:pt x="408" y="1229"/>
                </a:cubicBezTo>
                <a:cubicBezTo>
                  <a:pt x="520" y="1299"/>
                  <a:pt x="632" y="1374"/>
                  <a:pt x="743" y="1457"/>
                </a:cubicBezTo>
                <a:cubicBezTo>
                  <a:pt x="854" y="1540"/>
                  <a:pt x="951" y="1656"/>
                  <a:pt x="1029" y="1808"/>
                </a:cubicBezTo>
                <a:cubicBezTo>
                  <a:pt x="1108" y="1959"/>
                  <a:pt x="1147" y="2146"/>
                  <a:pt x="1147" y="2369"/>
                </a:cubicBezTo>
                <a:cubicBezTo>
                  <a:pt x="1147" y="2592"/>
                  <a:pt x="1109" y="2781"/>
                  <a:pt x="1029" y="2932"/>
                </a:cubicBezTo>
                <a:cubicBezTo>
                  <a:pt x="950" y="3083"/>
                  <a:pt x="855" y="3199"/>
                  <a:pt x="743" y="3282"/>
                </a:cubicBezTo>
                <a:cubicBezTo>
                  <a:pt x="632" y="3365"/>
                  <a:pt x="520" y="3440"/>
                  <a:pt x="408" y="3509"/>
                </a:cubicBezTo>
                <a:cubicBezTo>
                  <a:pt x="300" y="3576"/>
                  <a:pt x="204" y="3659"/>
                  <a:pt x="121" y="3756"/>
                </a:cubicBezTo>
                <a:cubicBezTo>
                  <a:pt x="43" y="3850"/>
                  <a:pt x="3" y="3969"/>
                  <a:pt x="3" y="4107"/>
                </a:cubicBezTo>
                <a:cubicBezTo>
                  <a:pt x="0" y="4276"/>
                  <a:pt x="68" y="4438"/>
                  <a:pt x="191" y="4555"/>
                </a:cubicBezTo>
                <a:cubicBezTo>
                  <a:pt x="306" y="4673"/>
                  <a:pt x="465" y="4738"/>
                  <a:pt x="628" y="4738"/>
                </a:cubicBezTo>
                <a:cubicBezTo>
                  <a:pt x="630" y="4738"/>
                  <a:pt x="632" y="4738"/>
                  <a:pt x="634" y="4738"/>
                </a:cubicBezTo>
                <a:cubicBezTo>
                  <a:pt x="733" y="4738"/>
                  <a:pt x="815" y="4722"/>
                  <a:pt x="880" y="4689"/>
                </a:cubicBezTo>
                <a:cubicBezTo>
                  <a:pt x="1341" y="4503"/>
                  <a:pt x="1710" y="4195"/>
                  <a:pt x="1991" y="3765"/>
                </a:cubicBezTo>
                <a:cubicBezTo>
                  <a:pt x="2270" y="3334"/>
                  <a:pt x="2410" y="2869"/>
                  <a:pt x="2410" y="2368"/>
                </a:cubicBezTo>
                <a:cubicBezTo>
                  <a:pt x="2409" y="1869"/>
                  <a:pt x="2270" y="1401"/>
                  <a:pt x="1991" y="968"/>
                </a:cubicBezTo>
                <a:cubicBezTo>
                  <a:pt x="1712" y="534"/>
                  <a:pt x="1341" y="228"/>
                  <a:pt x="880" y="51"/>
                </a:cubicBezTo>
                <a:cubicBezTo>
                  <a:pt x="809" y="18"/>
                  <a:pt x="731" y="1"/>
                  <a:pt x="6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3"/>
          <p:cNvSpPr/>
          <p:nvPr/>
        </p:nvSpPr>
        <p:spPr>
          <a:xfrm>
            <a:off x="2149254" y="4073149"/>
            <a:ext cx="46004" cy="109405"/>
          </a:xfrm>
          <a:custGeom>
            <a:avLst/>
            <a:gdLst/>
            <a:ahLst/>
            <a:cxnLst/>
            <a:rect l="l" t="t" r="r" b="b"/>
            <a:pathLst>
              <a:path w="3948" h="9389" extrusionOk="0">
                <a:moveTo>
                  <a:pt x="633" y="0"/>
                </a:moveTo>
                <a:cubicBezTo>
                  <a:pt x="287" y="5"/>
                  <a:pt x="7" y="284"/>
                  <a:pt x="2" y="631"/>
                </a:cubicBezTo>
                <a:cubicBezTo>
                  <a:pt x="2" y="888"/>
                  <a:pt x="131" y="1081"/>
                  <a:pt x="386" y="1213"/>
                </a:cubicBezTo>
                <a:cubicBezTo>
                  <a:pt x="756" y="1403"/>
                  <a:pt x="1007" y="1548"/>
                  <a:pt x="1137" y="1647"/>
                </a:cubicBezTo>
                <a:cubicBezTo>
                  <a:pt x="2110" y="2357"/>
                  <a:pt x="2685" y="3489"/>
                  <a:pt x="2685" y="4694"/>
                </a:cubicBezTo>
                <a:cubicBezTo>
                  <a:pt x="2685" y="5899"/>
                  <a:pt x="2110" y="7032"/>
                  <a:pt x="1137" y="7742"/>
                </a:cubicBezTo>
                <a:cubicBezTo>
                  <a:pt x="1005" y="7840"/>
                  <a:pt x="756" y="7984"/>
                  <a:pt x="386" y="8176"/>
                </a:cubicBezTo>
                <a:cubicBezTo>
                  <a:pt x="131" y="8308"/>
                  <a:pt x="2" y="8501"/>
                  <a:pt x="2" y="8758"/>
                </a:cubicBezTo>
                <a:cubicBezTo>
                  <a:pt x="1" y="8925"/>
                  <a:pt x="69" y="9086"/>
                  <a:pt x="190" y="9201"/>
                </a:cubicBezTo>
                <a:cubicBezTo>
                  <a:pt x="306" y="9321"/>
                  <a:pt x="465" y="9389"/>
                  <a:pt x="633" y="9389"/>
                </a:cubicBezTo>
                <a:cubicBezTo>
                  <a:pt x="636" y="9389"/>
                  <a:pt x="640" y="9389"/>
                  <a:pt x="643" y="9389"/>
                </a:cubicBezTo>
                <a:cubicBezTo>
                  <a:pt x="727" y="9389"/>
                  <a:pt x="812" y="9371"/>
                  <a:pt x="890" y="9340"/>
                </a:cubicBezTo>
                <a:cubicBezTo>
                  <a:pt x="1811" y="8952"/>
                  <a:pt x="2551" y="8331"/>
                  <a:pt x="3109" y="7479"/>
                </a:cubicBezTo>
                <a:cubicBezTo>
                  <a:pt x="3667" y="6627"/>
                  <a:pt x="3947" y="5700"/>
                  <a:pt x="3948" y="4694"/>
                </a:cubicBezTo>
                <a:cubicBezTo>
                  <a:pt x="3948" y="3689"/>
                  <a:pt x="3667" y="2759"/>
                  <a:pt x="3109" y="1907"/>
                </a:cubicBezTo>
                <a:cubicBezTo>
                  <a:pt x="2550" y="1055"/>
                  <a:pt x="1810" y="436"/>
                  <a:pt x="890" y="49"/>
                </a:cubicBezTo>
                <a:cubicBezTo>
                  <a:pt x="809" y="16"/>
                  <a:pt x="722" y="0"/>
                  <a:pt x="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3"/>
          <p:cNvSpPr/>
          <p:nvPr/>
        </p:nvSpPr>
        <p:spPr>
          <a:xfrm>
            <a:off x="1563483" y="4079395"/>
            <a:ext cx="20916" cy="96914"/>
          </a:xfrm>
          <a:custGeom>
            <a:avLst/>
            <a:gdLst/>
            <a:ahLst/>
            <a:cxnLst/>
            <a:rect l="l" t="t" r="r" b="b"/>
            <a:pathLst>
              <a:path w="1795" h="8317" extrusionOk="0">
                <a:moveTo>
                  <a:pt x="899" y="0"/>
                </a:moveTo>
                <a:cubicBezTo>
                  <a:pt x="404" y="2"/>
                  <a:pt x="2" y="402"/>
                  <a:pt x="1" y="897"/>
                </a:cubicBezTo>
                <a:lnTo>
                  <a:pt x="1" y="7419"/>
                </a:lnTo>
                <a:cubicBezTo>
                  <a:pt x="2" y="7913"/>
                  <a:pt x="404" y="8315"/>
                  <a:pt x="899" y="8317"/>
                </a:cubicBezTo>
                <a:cubicBezTo>
                  <a:pt x="1393" y="8315"/>
                  <a:pt x="1793" y="7913"/>
                  <a:pt x="1795" y="7419"/>
                </a:cubicBezTo>
                <a:lnTo>
                  <a:pt x="1795" y="897"/>
                </a:lnTo>
                <a:cubicBezTo>
                  <a:pt x="1793" y="402"/>
                  <a:pt x="1393" y="2"/>
                  <a:pt x="8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3"/>
          <p:cNvSpPr/>
          <p:nvPr/>
        </p:nvSpPr>
        <p:spPr>
          <a:xfrm>
            <a:off x="1607191" y="4079395"/>
            <a:ext cx="20905" cy="96914"/>
          </a:xfrm>
          <a:custGeom>
            <a:avLst/>
            <a:gdLst/>
            <a:ahLst/>
            <a:cxnLst/>
            <a:rect l="l" t="t" r="r" b="b"/>
            <a:pathLst>
              <a:path w="1794" h="8317" extrusionOk="0">
                <a:moveTo>
                  <a:pt x="897" y="0"/>
                </a:moveTo>
                <a:cubicBezTo>
                  <a:pt x="402" y="2"/>
                  <a:pt x="0" y="402"/>
                  <a:pt x="0" y="897"/>
                </a:cubicBezTo>
                <a:lnTo>
                  <a:pt x="0" y="7419"/>
                </a:lnTo>
                <a:cubicBezTo>
                  <a:pt x="0" y="7913"/>
                  <a:pt x="402" y="8315"/>
                  <a:pt x="897" y="8317"/>
                </a:cubicBezTo>
                <a:cubicBezTo>
                  <a:pt x="1391" y="8315"/>
                  <a:pt x="1792" y="7913"/>
                  <a:pt x="1793" y="7419"/>
                </a:cubicBezTo>
                <a:lnTo>
                  <a:pt x="1793" y="897"/>
                </a:lnTo>
                <a:cubicBezTo>
                  <a:pt x="1792" y="402"/>
                  <a:pt x="1391" y="2"/>
                  <a:pt x="8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3"/>
          <p:cNvSpPr/>
          <p:nvPr/>
        </p:nvSpPr>
        <p:spPr>
          <a:xfrm>
            <a:off x="3710852" y="4043412"/>
            <a:ext cx="168856" cy="168880"/>
          </a:xfrm>
          <a:custGeom>
            <a:avLst/>
            <a:gdLst/>
            <a:ahLst/>
            <a:cxnLst/>
            <a:rect l="l" t="t" r="r" b="b"/>
            <a:pathLst>
              <a:path w="14491" h="14493" extrusionOk="0">
                <a:moveTo>
                  <a:pt x="7207" y="3992"/>
                </a:moveTo>
                <a:cubicBezTo>
                  <a:pt x="9001" y="3992"/>
                  <a:pt x="10461" y="5452"/>
                  <a:pt x="10461" y="7246"/>
                </a:cubicBezTo>
                <a:cubicBezTo>
                  <a:pt x="10461" y="9041"/>
                  <a:pt x="9001" y="10501"/>
                  <a:pt x="7207" y="10501"/>
                </a:cubicBezTo>
                <a:cubicBezTo>
                  <a:pt x="5413" y="10501"/>
                  <a:pt x="3954" y="9041"/>
                  <a:pt x="3954" y="7246"/>
                </a:cubicBezTo>
                <a:cubicBezTo>
                  <a:pt x="3954" y="5452"/>
                  <a:pt x="5413" y="3992"/>
                  <a:pt x="7207" y="3992"/>
                </a:cubicBezTo>
                <a:close/>
                <a:moveTo>
                  <a:pt x="5637" y="1"/>
                </a:moveTo>
                <a:lnTo>
                  <a:pt x="5637" y="2027"/>
                </a:lnTo>
                <a:cubicBezTo>
                  <a:pt x="5309" y="2126"/>
                  <a:pt x="4992" y="2255"/>
                  <a:pt x="4688" y="2413"/>
                </a:cubicBezTo>
                <a:lnTo>
                  <a:pt x="3422" y="1148"/>
                </a:lnTo>
                <a:lnTo>
                  <a:pt x="3260" y="986"/>
                </a:lnTo>
                <a:lnTo>
                  <a:pt x="3097" y="1148"/>
                </a:lnTo>
                <a:lnTo>
                  <a:pt x="1201" y="3042"/>
                </a:lnTo>
                <a:lnTo>
                  <a:pt x="1039" y="3205"/>
                </a:lnTo>
                <a:lnTo>
                  <a:pt x="1201" y="3367"/>
                </a:lnTo>
                <a:lnTo>
                  <a:pt x="2440" y="4606"/>
                </a:lnTo>
                <a:cubicBezTo>
                  <a:pt x="2257" y="4934"/>
                  <a:pt x="2109" y="5280"/>
                  <a:pt x="1999" y="5638"/>
                </a:cubicBezTo>
                <a:lnTo>
                  <a:pt x="1" y="5638"/>
                </a:lnTo>
                <a:lnTo>
                  <a:pt x="1" y="8778"/>
                </a:lnTo>
                <a:lnTo>
                  <a:pt x="1977" y="8778"/>
                </a:lnTo>
                <a:cubicBezTo>
                  <a:pt x="2090" y="9163"/>
                  <a:pt x="2245" y="9535"/>
                  <a:pt x="2440" y="9887"/>
                </a:cubicBezTo>
                <a:lnTo>
                  <a:pt x="1201" y="11124"/>
                </a:lnTo>
                <a:lnTo>
                  <a:pt x="1039" y="11286"/>
                </a:lnTo>
                <a:lnTo>
                  <a:pt x="1201" y="11449"/>
                </a:lnTo>
                <a:lnTo>
                  <a:pt x="3097" y="13343"/>
                </a:lnTo>
                <a:lnTo>
                  <a:pt x="3260" y="13506"/>
                </a:lnTo>
                <a:lnTo>
                  <a:pt x="3422" y="13343"/>
                </a:lnTo>
                <a:lnTo>
                  <a:pt x="4688" y="12078"/>
                </a:lnTo>
                <a:cubicBezTo>
                  <a:pt x="5014" y="12249"/>
                  <a:pt x="5358" y="12387"/>
                  <a:pt x="5714" y="12488"/>
                </a:cubicBezTo>
                <a:lnTo>
                  <a:pt x="5714" y="14492"/>
                </a:lnTo>
                <a:lnTo>
                  <a:pt x="8853" y="14492"/>
                </a:lnTo>
                <a:lnTo>
                  <a:pt x="8853" y="12444"/>
                </a:lnTo>
                <a:cubicBezTo>
                  <a:pt x="9172" y="12342"/>
                  <a:pt x="9482" y="12211"/>
                  <a:pt x="9778" y="12053"/>
                </a:cubicBezTo>
                <a:lnTo>
                  <a:pt x="11070" y="13345"/>
                </a:lnTo>
                <a:lnTo>
                  <a:pt x="11232" y="13507"/>
                </a:lnTo>
                <a:lnTo>
                  <a:pt x="11394" y="13345"/>
                </a:lnTo>
                <a:lnTo>
                  <a:pt x="13289" y="11450"/>
                </a:lnTo>
                <a:lnTo>
                  <a:pt x="13451" y="11288"/>
                </a:lnTo>
                <a:lnTo>
                  <a:pt x="13289" y="11125"/>
                </a:lnTo>
                <a:lnTo>
                  <a:pt x="12001" y="9838"/>
                </a:lnTo>
                <a:cubicBezTo>
                  <a:pt x="12171" y="9525"/>
                  <a:pt x="12310" y="9196"/>
                  <a:pt x="12416" y="8854"/>
                </a:cubicBezTo>
                <a:lnTo>
                  <a:pt x="14491" y="8854"/>
                </a:lnTo>
                <a:lnTo>
                  <a:pt x="14491" y="5715"/>
                </a:lnTo>
                <a:lnTo>
                  <a:pt x="12438" y="5715"/>
                </a:lnTo>
                <a:cubicBezTo>
                  <a:pt x="12331" y="5347"/>
                  <a:pt x="12184" y="4992"/>
                  <a:pt x="12001" y="4655"/>
                </a:cubicBezTo>
                <a:lnTo>
                  <a:pt x="13289" y="3369"/>
                </a:lnTo>
                <a:lnTo>
                  <a:pt x="13451" y="3206"/>
                </a:lnTo>
                <a:lnTo>
                  <a:pt x="13289" y="3044"/>
                </a:lnTo>
                <a:lnTo>
                  <a:pt x="11394" y="1148"/>
                </a:lnTo>
                <a:lnTo>
                  <a:pt x="11232" y="986"/>
                </a:lnTo>
                <a:lnTo>
                  <a:pt x="11070" y="1148"/>
                </a:lnTo>
                <a:lnTo>
                  <a:pt x="9778" y="2440"/>
                </a:lnTo>
                <a:cubicBezTo>
                  <a:pt x="9459" y="2269"/>
                  <a:pt x="9123" y="2130"/>
                  <a:pt x="8776" y="2027"/>
                </a:cubicBezTo>
                <a:lnTo>
                  <a:pt x="87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3"/>
          <p:cNvSpPr/>
          <p:nvPr/>
        </p:nvSpPr>
        <p:spPr>
          <a:xfrm>
            <a:off x="4009622" y="4045836"/>
            <a:ext cx="220081" cy="164021"/>
          </a:xfrm>
          <a:custGeom>
            <a:avLst/>
            <a:gdLst/>
            <a:ahLst/>
            <a:cxnLst/>
            <a:rect l="l" t="t" r="r" b="b"/>
            <a:pathLst>
              <a:path w="18887" h="14076" extrusionOk="0">
                <a:moveTo>
                  <a:pt x="17173" y="1715"/>
                </a:moveTo>
                <a:lnTo>
                  <a:pt x="17173" y="12362"/>
                </a:lnTo>
                <a:lnTo>
                  <a:pt x="1715" y="12362"/>
                </a:lnTo>
                <a:lnTo>
                  <a:pt x="1715" y="1715"/>
                </a:lnTo>
                <a:close/>
                <a:moveTo>
                  <a:pt x="857" y="1"/>
                </a:moveTo>
                <a:cubicBezTo>
                  <a:pt x="385" y="1"/>
                  <a:pt x="1" y="385"/>
                  <a:pt x="1" y="859"/>
                </a:cubicBezTo>
                <a:lnTo>
                  <a:pt x="1" y="13218"/>
                </a:lnTo>
                <a:cubicBezTo>
                  <a:pt x="1" y="13692"/>
                  <a:pt x="385" y="14076"/>
                  <a:pt x="857" y="14076"/>
                </a:cubicBezTo>
                <a:lnTo>
                  <a:pt x="18029" y="14076"/>
                </a:lnTo>
                <a:cubicBezTo>
                  <a:pt x="18503" y="14076"/>
                  <a:pt x="18887" y="13692"/>
                  <a:pt x="18887" y="13218"/>
                </a:cubicBezTo>
                <a:lnTo>
                  <a:pt x="18887" y="859"/>
                </a:lnTo>
                <a:cubicBezTo>
                  <a:pt x="18887" y="385"/>
                  <a:pt x="18503" y="1"/>
                  <a:pt x="18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3"/>
          <p:cNvSpPr/>
          <p:nvPr/>
        </p:nvSpPr>
        <p:spPr>
          <a:xfrm>
            <a:off x="1120675" y="3716234"/>
            <a:ext cx="3329504" cy="54382"/>
          </a:xfrm>
          <a:custGeom>
            <a:avLst/>
            <a:gdLst/>
            <a:ahLst/>
            <a:cxnLst/>
            <a:rect l="l" t="t" r="r" b="b"/>
            <a:pathLst>
              <a:path w="285733" h="4667" extrusionOk="0">
                <a:moveTo>
                  <a:pt x="0" y="1"/>
                </a:moveTo>
                <a:lnTo>
                  <a:pt x="0" y="4667"/>
                </a:lnTo>
                <a:lnTo>
                  <a:pt x="285732" y="4667"/>
                </a:lnTo>
                <a:lnTo>
                  <a:pt x="2857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3"/>
          <p:cNvSpPr/>
          <p:nvPr/>
        </p:nvSpPr>
        <p:spPr>
          <a:xfrm>
            <a:off x="1120675" y="3716234"/>
            <a:ext cx="641936" cy="54382"/>
          </a:xfrm>
          <a:custGeom>
            <a:avLst/>
            <a:gdLst/>
            <a:ahLst/>
            <a:cxnLst/>
            <a:rect l="l" t="t" r="r" b="b"/>
            <a:pathLst>
              <a:path w="55090" h="4667" extrusionOk="0">
                <a:moveTo>
                  <a:pt x="0" y="1"/>
                </a:moveTo>
                <a:lnTo>
                  <a:pt x="0" y="4667"/>
                </a:lnTo>
                <a:lnTo>
                  <a:pt x="55090" y="4667"/>
                </a:lnTo>
                <a:lnTo>
                  <a:pt x="550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3"/>
          <p:cNvSpPr/>
          <p:nvPr/>
        </p:nvSpPr>
        <p:spPr>
          <a:xfrm>
            <a:off x="1704807" y="3691508"/>
            <a:ext cx="113985" cy="103847"/>
          </a:xfrm>
          <a:custGeom>
            <a:avLst/>
            <a:gdLst/>
            <a:ahLst/>
            <a:cxnLst/>
            <a:rect l="l" t="t" r="r" b="b"/>
            <a:pathLst>
              <a:path w="9782" h="8912" extrusionOk="0">
                <a:moveTo>
                  <a:pt x="4891" y="1"/>
                </a:moveTo>
                <a:cubicBezTo>
                  <a:pt x="3751" y="1"/>
                  <a:pt x="2611" y="436"/>
                  <a:pt x="1741" y="1306"/>
                </a:cubicBezTo>
                <a:cubicBezTo>
                  <a:pt x="0" y="3046"/>
                  <a:pt x="0" y="5866"/>
                  <a:pt x="1741" y="7606"/>
                </a:cubicBezTo>
                <a:cubicBezTo>
                  <a:pt x="2611" y="8476"/>
                  <a:pt x="3751" y="8911"/>
                  <a:pt x="4891" y="8911"/>
                </a:cubicBezTo>
                <a:cubicBezTo>
                  <a:pt x="6031" y="8911"/>
                  <a:pt x="7171" y="8476"/>
                  <a:pt x="8040" y="7606"/>
                </a:cubicBezTo>
                <a:cubicBezTo>
                  <a:pt x="9781" y="5866"/>
                  <a:pt x="9781" y="3046"/>
                  <a:pt x="8040" y="1306"/>
                </a:cubicBezTo>
                <a:cubicBezTo>
                  <a:pt x="7171" y="436"/>
                  <a:pt x="6031" y="1"/>
                  <a:pt x="4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43"/>
          <p:cNvGrpSpPr/>
          <p:nvPr/>
        </p:nvGrpSpPr>
        <p:grpSpPr>
          <a:xfrm>
            <a:off x="2330905" y="2223664"/>
            <a:ext cx="909058" cy="909046"/>
            <a:chOff x="2386530" y="1918864"/>
            <a:chExt cx="909058" cy="909046"/>
          </a:xfrm>
        </p:grpSpPr>
        <p:sp>
          <p:nvSpPr>
            <p:cNvPr id="331" name="Google Shape;331;p43"/>
            <p:cNvSpPr/>
            <p:nvPr/>
          </p:nvSpPr>
          <p:spPr>
            <a:xfrm>
              <a:off x="2386530" y="1918864"/>
              <a:ext cx="909058" cy="909046"/>
            </a:xfrm>
            <a:custGeom>
              <a:avLst/>
              <a:gdLst/>
              <a:ahLst/>
              <a:cxnLst/>
              <a:rect l="l" t="t" r="r" b="b"/>
              <a:pathLst>
                <a:path w="78014" h="78013" extrusionOk="0">
                  <a:moveTo>
                    <a:pt x="39007" y="2857"/>
                  </a:moveTo>
                  <a:cubicBezTo>
                    <a:pt x="58940" y="2857"/>
                    <a:pt x="75156" y="19073"/>
                    <a:pt x="75156" y="39006"/>
                  </a:cubicBezTo>
                  <a:cubicBezTo>
                    <a:pt x="75156" y="58939"/>
                    <a:pt x="58939" y="75155"/>
                    <a:pt x="39007" y="75155"/>
                  </a:cubicBezTo>
                  <a:cubicBezTo>
                    <a:pt x="19074" y="75155"/>
                    <a:pt x="2858" y="58939"/>
                    <a:pt x="2858" y="39006"/>
                  </a:cubicBezTo>
                  <a:cubicBezTo>
                    <a:pt x="2858" y="19073"/>
                    <a:pt x="19074" y="2857"/>
                    <a:pt x="39007" y="2857"/>
                  </a:cubicBezTo>
                  <a:close/>
                  <a:moveTo>
                    <a:pt x="39007" y="0"/>
                  </a:moveTo>
                  <a:cubicBezTo>
                    <a:pt x="17499" y="0"/>
                    <a:pt x="1" y="17498"/>
                    <a:pt x="1" y="39006"/>
                  </a:cubicBezTo>
                  <a:cubicBezTo>
                    <a:pt x="1" y="60515"/>
                    <a:pt x="17499" y="78013"/>
                    <a:pt x="39007" y="78013"/>
                  </a:cubicBezTo>
                  <a:cubicBezTo>
                    <a:pt x="60516" y="78013"/>
                    <a:pt x="78014" y="60516"/>
                    <a:pt x="78014" y="39006"/>
                  </a:cubicBezTo>
                  <a:cubicBezTo>
                    <a:pt x="78014" y="17498"/>
                    <a:pt x="60514" y="0"/>
                    <a:pt x="39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3"/>
            <p:cNvSpPr/>
            <p:nvPr/>
          </p:nvSpPr>
          <p:spPr>
            <a:xfrm>
              <a:off x="2714070" y="2183376"/>
              <a:ext cx="345264" cy="380035"/>
            </a:xfrm>
            <a:custGeom>
              <a:avLst/>
              <a:gdLst/>
              <a:ahLst/>
              <a:cxnLst/>
              <a:rect l="l" t="t" r="r" b="b"/>
              <a:pathLst>
                <a:path w="29630" h="32614" extrusionOk="0">
                  <a:moveTo>
                    <a:pt x="3210" y="0"/>
                  </a:moveTo>
                  <a:cubicBezTo>
                    <a:pt x="1536" y="0"/>
                    <a:pt x="1" y="1339"/>
                    <a:pt x="1" y="3209"/>
                  </a:cubicBezTo>
                  <a:lnTo>
                    <a:pt x="1" y="16306"/>
                  </a:lnTo>
                  <a:lnTo>
                    <a:pt x="1" y="29405"/>
                  </a:lnTo>
                  <a:cubicBezTo>
                    <a:pt x="1" y="31275"/>
                    <a:pt x="1536" y="32614"/>
                    <a:pt x="3210" y="32614"/>
                  </a:cubicBezTo>
                  <a:cubicBezTo>
                    <a:pt x="3743" y="32614"/>
                    <a:pt x="4291" y="32478"/>
                    <a:pt x="4807" y="32180"/>
                  </a:cubicBezTo>
                  <a:lnTo>
                    <a:pt x="16150" y="25631"/>
                  </a:lnTo>
                  <a:lnTo>
                    <a:pt x="27494" y="19082"/>
                  </a:lnTo>
                  <a:cubicBezTo>
                    <a:pt x="29629" y="17849"/>
                    <a:pt x="29629" y="14766"/>
                    <a:pt x="27494" y="13533"/>
                  </a:cubicBezTo>
                  <a:lnTo>
                    <a:pt x="16150" y="6983"/>
                  </a:lnTo>
                  <a:lnTo>
                    <a:pt x="4807" y="434"/>
                  </a:lnTo>
                  <a:cubicBezTo>
                    <a:pt x="4291" y="136"/>
                    <a:pt x="3743" y="0"/>
                    <a:pt x="3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43"/>
          <p:cNvSpPr txBox="1">
            <a:spLocks noGrp="1"/>
          </p:cNvSpPr>
          <p:nvPr>
            <p:ph type="title"/>
          </p:nvPr>
        </p:nvSpPr>
        <p:spPr>
          <a:xfrm>
            <a:off x="726050" y="542575"/>
            <a:ext cx="5789100" cy="54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latin typeface="Arial" panose="020B0604020202020204" pitchFamily="34" charset="0"/>
                <a:cs typeface="Arial" panose="020B0604020202020204" pitchFamily="34" charset="0"/>
              </a:rPr>
              <a:t>Adult Education in Wyoming</a:t>
            </a:r>
            <a:endParaRPr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906750" y="1549687"/>
            <a:ext cx="3848654" cy="2166536"/>
          </a:xfrm>
          <a:prstGeom prst="rect">
            <a:avLst/>
          </a:prstGeom>
        </p:spPr>
      </p:pic>
      <p:pic>
        <p:nvPicPr>
          <p:cNvPr id="4" name="Picture 3">
            <a:hlinkClick r:id="rId4"/>
          </p:cNvPr>
          <p:cNvPicPr>
            <a:picLocks noChangeAspect="1"/>
          </p:cNvPicPr>
          <p:nvPr/>
        </p:nvPicPr>
        <p:blipFill>
          <a:blip r:embed="rId5"/>
          <a:stretch>
            <a:fillRect/>
          </a:stretch>
        </p:blipFill>
        <p:spPr>
          <a:xfrm>
            <a:off x="2330905" y="2198925"/>
            <a:ext cx="1065381" cy="74735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95099" y="756574"/>
            <a:ext cx="3774644" cy="55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Century" panose="02040604050505020304" pitchFamily="18" charset="0"/>
              </a:rPr>
              <a:t>Guiding Documents/</a:t>
            </a:r>
            <a:br>
              <a:rPr lang="en" dirty="0" smtClean="0">
                <a:latin typeface="Century" panose="02040604050505020304" pitchFamily="18" charset="0"/>
              </a:rPr>
            </a:br>
            <a:r>
              <a:rPr lang="en" dirty="0" smtClean="0">
                <a:latin typeface="Century" panose="02040604050505020304" pitchFamily="18" charset="0"/>
              </a:rPr>
              <a:t>Protocols for AE </a:t>
            </a:r>
            <a:br>
              <a:rPr lang="en" dirty="0" smtClean="0">
                <a:latin typeface="Century" panose="02040604050505020304" pitchFamily="18" charset="0"/>
              </a:rPr>
            </a:br>
            <a:r>
              <a:rPr lang="en" dirty="0" smtClean="0">
                <a:latin typeface="Century" panose="02040604050505020304" pitchFamily="18" charset="0"/>
              </a:rPr>
              <a:t>in Wyoming</a:t>
            </a:r>
            <a:endParaRPr dirty="0">
              <a:latin typeface="Century" panose="02040604050505020304" pitchFamily="18" charset="0"/>
            </a:endParaRPr>
          </a:p>
        </p:txBody>
      </p:sp>
      <p:graphicFrame>
        <p:nvGraphicFramePr>
          <p:cNvPr id="8" name="Diagram 7"/>
          <p:cNvGraphicFramePr/>
          <p:nvPr>
            <p:extLst>
              <p:ext uri="{D42A27DB-BD31-4B8C-83A1-F6EECF244321}">
                <p14:modId xmlns:p14="http://schemas.microsoft.com/office/powerpoint/2010/main" val="2841658871"/>
              </p:ext>
            </p:extLst>
          </p:nvPr>
        </p:nvGraphicFramePr>
        <p:xfrm>
          <a:off x="702450" y="512064"/>
          <a:ext cx="8441549" cy="4485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5"/>
        <p:cNvGrpSpPr/>
        <p:nvPr/>
      </p:nvGrpSpPr>
      <p:grpSpPr>
        <a:xfrm>
          <a:off x="0" y="0"/>
          <a:ext cx="0" cy="0"/>
          <a:chOff x="0" y="0"/>
          <a:chExt cx="0" cy="0"/>
        </a:xfrm>
      </p:grpSpPr>
      <p:sp>
        <p:nvSpPr>
          <p:cNvPr id="2" name="Title 1"/>
          <p:cNvSpPr>
            <a:spLocks noGrp="1"/>
          </p:cNvSpPr>
          <p:nvPr>
            <p:ph type="title"/>
          </p:nvPr>
        </p:nvSpPr>
        <p:spPr>
          <a:xfrm>
            <a:off x="669521" y="155584"/>
            <a:ext cx="5573100" cy="552900"/>
          </a:xfrm>
        </p:spPr>
        <p:txBody>
          <a:bodyPr/>
          <a:lstStyle/>
          <a:p>
            <a:r>
              <a:rPr lang="en-US" dirty="0" smtClean="0">
                <a:latin typeface="Arial" panose="020B0604020202020204" pitchFamily="34" charset="0"/>
                <a:cs typeface="Arial" panose="020B0604020202020204" pitchFamily="34" charset="0"/>
              </a:rPr>
              <a:t>Unified State Plan</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504319" y="751887"/>
            <a:ext cx="3904090" cy="1250160"/>
          </a:xfrm>
        </p:spPr>
        <p:txBody>
          <a:bodyPr/>
          <a:lstStyle/>
          <a:p>
            <a:r>
              <a:rPr lang="en-US" sz="1600" dirty="0" smtClean="0">
                <a:latin typeface="Arial" panose="020B0604020202020204" pitchFamily="34" charset="0"/>
                <a:cs typeface="Arial" panose="020B0604020202020204" pitchFamily="34" charset="0"/>
              </a:rPr>
              <a:t>Core partners submit a Unified State Plan ‘together’</a:t>
            </a:r>
          </a:p>
          <a:p>
            <a:r>
              <a:rPr lang="en-US" sz="1600" dirty="0" smtClean="0">
                <a:latin typeface="Arial" panose="020B0604020202020204" pitchFamily="34" charset="0"/>
                <a:cs typeface="Arial" panose="020B0604020202020204" pitchFamily="34" charset="0"/>
              </a:rPr>
              <a:t>Multiple tiers of approval are required</a:t>
            </a:r>
          </a:p>
        </p:txBody>
      </p:sp>
      <p:sp>
        <p:nvSpPr>
          <p:cNvPr id="199" name="Google Shape;199;p32"/>
          <p:cNvSpPr/>
          <p:nvPr/>
        </p:nvSpPr>
        <p:spPr>
          <a:xfrm>
            <a:off x="6076950" y="0"/>
            <a:ext cx="193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 name="Google Shape;200;p32"/>
          <p:cNvPicPr preferRelativeResize="0"/>
          <p:nvPr/>
        </p:nvPicPr>
        <p:blipFill rotWithShape="1">
          <a:blip r:embed="rId3">
            <a:alphaModFix amt="89000"/>
          </a:blip>
          <a:srcRect l="8103" r="8095"/>
          <a:stretch/>
        </p:blipFill>
        <p:spPr>
          <a:xfrm>
            <a:off x="6270450" y="0"/>
            <a:ext cx="2873501" cy="5143507"/>
          </a:xfrm>
          <a:prstGeom prst="rect">
            <a:avLst/>
          </a:prstGeom>
          <a:noFill/>
          <a:ln>
            <a:noFill/>
          </a:ln>
        </p:spPr>
      </p:pic>
      <p:sp>
        <p:nvSpPr>
          <p:cNvPr id="4" name="TextBox 3"/>
          <p:cNvSpPr txBox="1"/>
          <p:nvPr/>
        </p:nvSpPr>
        <p:spPr>
          <a:xfrm>
            <a:off x="1009817" y="4166483"/>
            <a:ext cx="3856382" cy="738664"/>
          </a:xfrm>
          <a:prstGeom prst="rect">
            <a:avLst/>
          </a:prstGeom>
          <a:noFill/>
        </p:spPr>
        <p:txBody>
          <a:bodyPr wrap="square" rtlCol="0">
            <a:spAutoFit/>
          </a:bodyPr>
          <a:lstStyle/>
          <a:p>
            <a:r>
              <a:rPr lang="en-US" dirty="0">
                <a:hlinkClick r:id="rId4"/>
              </a:rPr>
              <a:t>https://docs.google.com/a/wyo.gov/viewer?a=v&amp;pid=sites&amp;srcid=d3lvLmdvdnx3eW93ZGN8Z3g6MmE3OWZhNmZjMjJlMzQxNg</a:t>
            </a:r>
            <a:endParaRPr lang="en-US" dirty="0"/>
          </a:p>
        </p:txBody>
      </p:sp>
      <p:pic>
        <p:nvPicPr>
          <p:cNvPr id="5" name="Picture 4"/>
          <p:cNvPicPr>
            <a:picLocks noChangeAspect="1"/>
          </p:cNvPicPr>
          <p:nvPr/>
        </p:nvPicPr>
        <p:blipFill>
          <a:blip r:embed="rId5"/>
          <a:stretch>
            <a:fillRect/>
          </a:stretch>
        </p:blipFill>
        <p:spPr>
          <a:xfrm>
            <a:off x="1095772" y="1851955"/>
            <a:ext cx="3440509" cy="214807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160224" y="2080500"/>
            <a:ext cx="5573100" cy="552900"/>
          </a:xfrm>
        </p:spPr>
        <p:txBody>
          <a:bodyPr/>
          <a:lstStyle/>
          <a:p>
            <a:r>
              <a:rPr lang="en-US" dirty="0" smtClean="0">
                <a:latin typeface="Arial" panose="020B0604020202020204" pitchFamily="34" charset="0"/>
                <a:cs typeface="Arial" panose="020B0604020202020204" pitchFamily="34" charset="0"/>
              </a:rPr>
              <a:t>Required Components of the State Plan</a:t>
            </a:r>
            <a:endParaRPr lang="en-US"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165693174"/>
              </p:ext>
            </p:extLst>
          </p:nvPr>
        </p:nvGraphicFramePr>
        <p:xfrm>
          <a:off x="1582310" y="143123"/>
          <a:ext cx="7354955" cy="4706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9278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5"/>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503" y="0"/>
            <a:ext cx="6137453" cy="5143500"/>
          </a:xfrm>
          <a:prstGeom prst="rect">
            <a:avLst/>
          </a:prstGeom>
          <a:effectLst>
            <a:outerShdw blurRad="50800" dist="50800" dir="5400000" algn="ctr" rotWithShape="0">
              <a:srgbClr val="000000">
                <a:alpha val="48000"/>
              </a:srgbClr>
            </a:outerShdw>
          </a:effectLst>
        </p:spPr>
      </p:pic>
      <p:sp>
        <p:nvSpPr>
          <p:cNvPr id="186" name="Google Shape;186;p32"/>
          <p:cNvSpPr txBox="1">
            <a:spLocks noGrp="1"/>
          </p:cNvSpPr>
          <p:nvPr>
            <p:ph type="title" idx="15"/>
          </p:nvPr>
        </p:nvSpPr>
        <p:spPr>
          <a:xfrm>
            <a:off x="170144" y="103663"/>
            <a:ext cx="5350800" cy="55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latin typeface="Arial" panose="020B0604020202020204" pitchFamily="34" charset="0"/>
                <a:cs typeface="Arial" panose="020B0604020202020204" pitchFamily="34" charset="0"/>
              </a:rPr>
              <a:t>Statewide Inititiatives</a:t>
            </a:r>
            <a:endParaRPr dirty="0">
              <a:latin typeface="Arial" panose="020B0604020202020204" pitchFamily="34" charset="0"/>
              <a:cs typeface="Arial" panose="020B0604020202020204" pitchFamily="34" charset="0"/>
            </a:endParaRPr>
          </a:p>
        </p:txBody>
      </p:sp>
      <p:sp>
        <p:nvSpPr>
          <p:cNvPr id="199" name="Google Shape;199;p32"/>
          <p:cNvSpPr/>
          <p:nvPr/>
        </p:nvSpPr>
        <p:spPr>
          <a:xfrm>
            <a:off x="6076950" y="0"/>
            <a:ext cx="193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 name="Google Shape;200;p32"/>
          <p:cNvPicPr preferRelativeResize="0"/>
          <p:nvPr/>
        </p:nvPicPr>
        <p:blipFill rotWithShape="1">
          <a:blip r:embed="rId4">
            <a:alphaModFix amt="89000"/>
          </a:blip>
          <a:srcRect l="8103" r="8095"/>
          <a:stretch/>
        </p:blipFill>
        <p:spPr>
          <a:xfrm>
            <a:off x="6270450" y="0"/>
            <a:ext cx="2873501" cy="5143507"/>
          </a:xfrm>
          <a:prstGeom prst="rect">
            <a:avLst/>
          </a:prstGeom>
          <a:noFill/>
          <a:ln>
            <a:noFill/>
          </a:ln>
        </p:spPr>
      </p:pic>
      <p:pic>
        <p:nvPicPr>
          <p:cNvPr id="3" name="Picture 2"/>
          <p:cNvPicPr>
            <a:picLocks noChangeAspect="1"/>
          </p:cNvPicPr>
          <p:nvPr/>
        </p:nvPicPr>
        <p:blipFill>
          <a:blip r:embed="rId5"/>
          <a:stretch>
            <a:fillRect/>
          </a:stretch>
        </p:blipFill>
        <p:spPr>
          <a:xfrm>
            <a:off x="239841" y="1983466"/>
            <a:ext cx="353599" cy="353599"/>
          </a:xfrm>
          <a:prstGeom prst="rect">
            <a:avLst/>
          </a:prstGeom>
        </p:spPr>
      </p:pic>
      <p:sp>
        <p:nvSpPr>
          <p:cNvPr id="4" name="TextBox 3"/>
          <p:cNvSpPr txBox="1"/>
          <p:nvPr/>
        </p:nvSpPr>
        <p:spPr>
          <a:xfrm>
            <a:off x="0" y="2461664"/>
            <a:ext cx="1704442" cy="738664"/>
          </a:xfrm>
          <a:prstGeom prst="rect">
            <a:avLst/>
          </a:prstGeom>
          <a:noFill/>
        </p:spPr>
        <p:txBody>
          <a:bodyPr wrap="square" rtlCol="0">
            <a:spAutoFit/>
          </a:bodyPr>
          <a:lstStyle/>
          <a:p>
            <a:r>
              <a:rPr lang="en-US" dirty="0" smtClean="0">
                <a:hlinkClick r:id="rId6"/>
              </a:rPr>
              <a:t>ENDOW/Educational Attainment Initiative</a:t>
            </a:r>
            <a:endParaRPr lang="en-US" dirty="0"/>
          </a:p>
        </p:txBody>
      </p:sp>
      <p:pic>
        <p:nvPicPr>
          <p:cNvPr id="5" name="Picture 4"/>
          <p:cNvPicPr>
            <a:picLocks noChangeAspect="1"/>
          </p:cNvPicPr>
          <p:nvPr/>
        </p:nvPicPr>
        <p:blipFill>
          <a:blip r:embed="rId7"/>
          <a:stretch>
            <a:fillRect/>
          </a:stretch>
        </p:blipFill>
        <p:spPr>
          <a:xfrm>
            <a:off x="1710713" y="1949800"/>
            <a:ext cx="371888" cy="371888"/>
          </a:xfrm>
          <a:prstGeom prst="rect">
            <a:avLst/>
          </a:prstGeom>
        </p:spPr>
      </p:pic>
      <p:sp>
        <p:nvSpPr>
          <p:cNvPr id="6" name="TextBox 5"/>
          <p:cNvSpPr txBox="1"/>
          <p:nvPr/>
        </p:nvSpPr>
        <p:spPr>
          <a:xfrm>
            <a:off x="1041721" y="1454150"/>
            <a:ext cx="1795553" cy="523220"/>
          </a:xfrm>
          <a:prstGeom prst="rect">
            <a:avLst/>
          </a:prstGeom>
          <a:noFill/>
        </p:spPr>
        <p:txBody>
          <a:bodyPr wrap="square" rtlCol="0">
            <a:spAutoFit/>
          </a:bodyPr>
          <a:lstStyle/>
          <a:p>
            <a:r>
              <a:rPr lang="en-US" dirty="0" smtClean="0">
                <a:hlinkClick r:id="rId8"/>
              </a:rPr>
              <a:t>Next Generation Sector Partnerships</a:t>
            </a:r>
            <a:endParaRPr lang="en-US" dirty="0"/>
          </a:p>
        </p:txBody>
      </p:sp>
      <p:pic>
        <p:nvPicPr>
          <p:cNvPr id="7" name="Picture 6"/>
          <p:cNvPicPr>
            <a:picLocks noChangeAspect="1"/>
          </p:cNvPicPr>
          <p:nvPr/>
        </p:nvPicPr>
        <p:blipFill>
          <a:blip r:embed="rId9"/>
          <a:stretch>
            <a:fillRect/>
          </a:stretch>
        </p:blipFill>
        <p:spPr>
          <a:xfrm>
            <a:off x="3070831" y="2083679"/>
            <a:ext cx="377985" cy="377985"/>
          </a:xfrm>
          <a:prstGeom prst="rect">
            <a:avLst/>
          </a:prstGeom>
        </p:spPr>
      </p:pic>
      <p:sp>
        <p:nvSpPr>
          <p:cNvPr id="8" name="TextBox 7"/>
          <p:cNvSpPr txBox="1"/>
          <p:nvPr/>
        </p:nvSpPr>
        <p:spPr>
          <a:xfrm>
            <a:off x="2741107" y="2592254"/>
            <a:ext cx="1082649" cy="307777"/>
          </a:xfrm>
          <a:prstGeom prst="rect">
            <a:avLst/>
          </a:prstGeom>
          <a:noFill/>
        </p:spPr>
        <p:txBody>
          <a:bodyPr wrap="square" rtlCol="0">
            <a:spAutoFit/>
          </a:bodyPr>
          <a:lstStyle/>
          <a:p>
            <a:r>
              <a:rPr lang="en-US" dirty="0" smtClean="0">
                <a:hlinkClick r:id="rId10"/>
              </a:rPr>
              <a:t>Perkins V</a:t>
            </a:r>
            <a:endParaRPr lang="en-US" dirty="0"/>
          </a:p>
        </p:txBody>
      </p:sp>
      <p:pic>
        <p:nvPicPr>
          <p:cNvPr id="9" name="Picture 8"/>
          <p:cNvPicPr>
            <a:picLocks noChangeAspect="1"/>
          </p:cNvPicPr>
          <p:nvPr/>
        </p:nvPicPr>
        <p:blipFill>
          <a:blip r:embed="rId11"/>
          <a:stretch>
            <a:fillRect/>
          </a:stretch>
        </p:blipFill>
        <p:spPr>
          <a:xfrm>
            <a:off x="4710735" y="2040178"/>
            <a:ext cx="365792" cy="365792"/>
          </a:xfrm>
          <a:prstGeom prst="rect">
            <a:avLst/>
          </a:prstGeom>
        </p:spPr>
      </p:pic>
      <p:sp>
        <p:nvSpPr>
          <p:cNvPr id="10" name="TextBox 9"/>
          <p:cNvSpPr txBox="1"/>
          <p:nvPr/>
        </p:nvSpPr>
        <p:spPr>
          <a:xfrm>
            <a:off x="3853817" y="655176"/>
            <a:ext cx="2223133" cy="1384995"/>
          </a:xfrm>
          <a:prstGeom prst="rect">
            <a:avLst/>
          </a:prstGeom>
          <a:noFill/>
        </p:spPr>
        <p:txBody>
          <a:bodyPr wrap="square" rtlCol="0">
            <a:spAutoFit/>
          </a:bodyPr>
          <a:lstStyle/>
          <a:p>
            <a:r>
              <a:rPr lang="en-US" dirty="0" smtClean="0"/>
              <a:t>DWS Workforce Grant Programs</a:t>
            </a:r>
          </a:p>
          <a:p>
            <a:endParaRPr lang="en-US" dirty="0"/>
          </a:p>
          <a:p>
            <a:r>
              <a:rPr lang="en-US" dirty="0" smtClean="0"/>
              <a:t>Information available at: http</a:t>
            </a:r>
            <a:r>
              <a:rPr lang="en-US" dirty="0"/>
              <a:t>://wyomingworkforce.org/news/2020-09-21/</a:t>
            </a:r>
          </a:p>
        </p:txBody>
      </p:sp>
    </p:spTree>
    <p:extLst>
      <p:ext uri="{BB962C8B-B14F-4D97-AF65-F5344CB8AC3E}">
        <p14:creationId xmlns:p14="http://schemas.microsoft.com/office/powerpoint/2010/main" val="2786866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5"/>
        <p:cNvGrpSpPr/>
        <p:nvPr/>
      </p:nvGrpSpPr>
      <p:grpSpPr>
        <a:xfrm>
          <a:off x="0" y="0"/>
          <a:ext cx="0" cy="0"/>
          <a:chOff x="0" y="0"/>
          <a:chExt cx="0" cy="0"/>
        </a:xfrm>
      </p:grpSpPr>
      <p:sp>
        <p:nvSpPr>
          <p:cNvPr id="186" name="Google Shape;186;p32"/>
          <p:cNvSpPr txBox="1">
            <a:spLocks noGrp="1"/>
          </p:cNvSpPr>
          <p:nvPr>
            <p:ph type="title" idx="15"/>
          </p:nvPr>
        </p:nvSpPr>
        <p:spPr>
          <a:xfrm>
            <a:off x="160742" y="261300"/>
            <a:ext cx="5350800" cy="55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latin typeface="Arial" panose="020B0604020202020204" pitchFamily="34" charset="0"/>
                <a:cs typeface="Arial" panose="020B0604020202020204" pitchFamily="34" charset="0"/>
              </a:rPr>
              <a:t>AE Grant: </a:t>
            </a:r>
            <a:br>
              <a:rPr lang="en" dirty="0" smtClean="0">
                <a:latin typeface="Arial" panose="020B0604020202020204" pitchFamily="34" charset="0"/>
                <a:cs typeface="Arial" panose="020B0604020202020204" pitchFamily="34" charset="0"/>
              </a:rPr>
            </a:br>
            <a:r>
              <a:rPr lang="en" dirty="0" smtClean="0">
                <a:latin typeface="Arial" panose="020B0604020202020204" pitchFamily="34" charset="0"/>
                <a:cs typeface="Arial" panose="020B0604020202020204" pitchFamily="34" charset="0"/>
              </a:rPr>
              <a:t>Competitive</a:t>
            </a:r>
            <a:endParaRPr dirty="0">
              <a:latin typeface="Arial" panose="020B0604020202020204" pitchFamily="34" charset="0"/>
              <a:cs typeface="Arial" panose="020B0604020202020204" pitchFamily="34" charset="0"/>
            </a:endParaRPr>
          </a:p>
        </p:txBody>
      </p:sp>
      <p:sp>
        <p:nvSpPr>
          <p:cNvPr id="199" name="Google Shape;199;p32"/>
          <p:cNvSpPr/>
          <p:nvPr/>
        </p:nvSpPr>
        <p:spPr>
          <a:xfrm>
            <a:off x="6076950" y="0"/>
            <a:ext cx="193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 name="Google Shape;200;p32"/>
          <p:cNvPicPr preferRelativeResize="0"/>
          <p:nvPr/>
        </p:nvPicPr>
        <p:blipFill rotWithShape="1">
          <a:blip r:embed="rId3">
            <a:alphaModFix amt="89000"/>
          </a:blip>
          <a:srcRect l="8103" r="8095"/>
          <a:stretch/>
        </p:blipFill>
        <p:spPr>
          <a:xfrm>
            <a:off x="6270450" y="0"/>
            <a:ext cx="2873501" cy="5143507"/>
          </a:xfrm>
          <a:prstGeom prst="rect">
            <a:avLst/>
          </a:prstGeom>
          <a:noFill/>
          <a:ln>
            <a:noFill/>
          </a:ln>
        </p:spPr>
      </p:pic>
      <p:pic>
        <p:nvPicPr>
          <p:cNvPr id="2" name="Picture 1"/>
          <p:cNvPicPr>
            <a:picLocks noChangeAspect="1"/>
          </p:cNvPicPr>
          <p:nvPr/>
        </p:nvPicPr>
        <p:blipFill>
          <a:blip r:embed="rId4"/>
          <a:stretch>
            <a:fillRect/>
          </a:stretch>
        </p:blipFill>
        <p:spPr>
          <a:xfrm>
            <a:off x="292609" y="1095476"/>
            <a:ext cx="5487372" cy="3808174"/>
          </a:xfrm>
          <a:prstGeom prst="rect">
            <a:avLst/>
          </a:prstGeom>
        </p:spPr>
      </p:pic>
      <p:sp>
        <p:nvSpPr>
          <p:cNvPr id="3" name="TextBox 2"/>
          <p:cNvSpPr txBox="1"/>
          <p:nvPr/>
        </p:nvSpPr>
        <p:spPr>
          <a:xfrm>
            <a:off x="3116761" y="462317"/>
            <a:ext cx="2581779" cy="523220"/>
          </a:xfrm>
          <a:prstGeom prst="rect">
            <a:avLst/>
          </a:prstGeom>
          <a:noFill/>
        </p:spPr>
        <p:txBody>
          <a:bodyPr wrap="square" rtlCol="0">
            <a:spAutoFit/>
          </a:bodyPr>
          <a:lstStyle/>
          <a:p>
            <a:r>
              <a:rPr lang="en-US" dirty="0" smtClean="0"/>
              <a:t>Demonstrated Effectiveness &amp; the 13 Considerations</a:t>
            </a:r>
            <a:endParaRPr lang="en-US" dirty="0"/>
          </a:p>
        </p:txBody>
      </p:sp>
      <p:sp>
        <p:nvSpPr>
          <p:cNvPr id="4" name="TextBox 3"/>
          <p:cNvSpPr txBox="1"/>
          <p:nvPr/>
        </p:nvSpPr>
        <p:spPr>
          <a:xfrm>
            <a:off x="2581493" y="1820638"/>
            <a:ext cx="2739567" cy="307777"/>
          </a:xfrm>
          <a:prstGeom prst="rect">
            <a:avLst/>
          </a:prstGeom>
          <a:noFill/>
        </p:spPr>
        <p:txBody>
          <a:bodyPr wrap="square" rtlCol="0">
            <a:spAutoFit/>
          </a:bodyPr>
          <a:lstStyle/>
          <a:p>
            <a:r>
              <a:rPr lang="en-US" dirty="0" smtClean="0"/>
              <a:t>General &amp; Program Assurances</a:t>
            </a:r>
            <a:endParaRPr lang="en-US" dirty="0"/>
          </a:p>
        </p:txBody>
      </p:sp>
      <p:sp>
        <p:nvSpPr>
          <p:cNvPr id="5" name="TextBox 4"/>
          <p:cNvSpPr txBox="1"/>
          <p:nvPr/>
        </p:nvSpPr>
        <p:spPr>
          <a:xfrm>
            <a:off x="975970" y="2282304"/>
            <a:ext cx="4454957" cy="523220"/>
          </a:xfrm>
          <a:prstGeom prst="rect">
            <a:avLst/>
          </a:prstGeom>
          <a:noFill/>
        </p:spPr>
        <p:txBody>
          <a:bodyPr wrap="square" rtlCol="0">
            <a:spAutoFit/>
          </a:bodyPr>
          <a:lstStyle/>
          <a:p>
            <a:r>
              <a:rPr lang="en-US" dirty="0" smtClean="0"/>
              <a:t>Budget Considerations, match funding, indirect costs, waiver for administrative costs</a:t>
            </a:r>
            <a:endParaRPr lang="en-US" dirty="0"/>
          </a:p>
        </p:txBody>
      </p:sp>
      <p:sp>
        <p:nvSpPr>
          <p:cNvPr id="6" name="TextBox 5"/>
          <p:cNvSpPr txBox="1"/>
          <p:nvPr/>
        </p:nvSpPr>
        <p:spPr>
          <a:xfrm>
            <a:off x="721981" y="3491865"/>
            <a:ext cx="4789561" cy="738664"/>
          </a:xfrm>
          <a:prstGeom prst="rect">
            <a:avLst/>
          </a:prstGeom>
          <a:noFill/>
        </p:spPr>
        <p:txBody>
          <a:bodyPr wrap="square" rtlCol="0">
            <a:spAutoFit/>
          </a:bodyPr>
          <a:lstStyle/>
          <a:p>
            <a:r>
              <a:rPr lang="en-US" dirty="0" smtClean="0"/>
              <a:t>Attachments: PD, Program Intensity &amp; Duration, Program Evaluation, Distance Learning, Anticipated Service Levels, IELCE, IET,  etc.</a:t>
            </a:r>
            <a:endParaRPr lang="en-US" dirty="0"/>
          </a:p>
        </p:txBody>
      </p:sp>
      <p:sp>
        <p:nvSpPr>
          <p:cNvPr id="7" name="TextBox 6"/>
          <p:cNvSpPr txBox="1"/>
          <p:nvPr/>
        </p:nvSpPr>
        <p:spPr>
          <a:xfrm>
            <a:off x="4260088" y="4672817"/>
            <a:ext cx="1522535" cy="307777"/>
          </a:xfrm>
          <a:prstGeom prst="rect">
            <a:avLst/>
          </a:prstGeom>
          <a:noFill/>
        </p:spPr>
        <p:txBody>
          <a:bodyPr wrap="square" rtlCol="0">
            <a:spAutoFit/>
          </a:bodyPr>
          <a:lstStyle/>
          <a:p>
            <a:r>
              <a:rPr lang="en-US" dirty="0" smtClean="0"/>
              <a:t>GEPA</a:t>
            </a:r>
            <a:endParaRPr lang="en-US" dirty="0"/>
          </a:p>
        </p:txBody>
      </p:sp>
    </p:spTree>
    <p:extLst>
      <p:ext uri="{BB962C8B-B14F-4D97-AF65-F5344CB8AC3E}">
        <p14:creationId xmlns:p14="http://schemas.microsoft.com/office/powerpoint/2010/main" val="333326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15"/>
          <p:cNvSpPr>
            <a:spLocks noGrp="1"/>
          </p:cNvSpPr>
          <p:nvPr>
            <p:ph type="subTitle" idx="1"/>
          </p:nvPr>
        </p:nvSpPr>
        <p:spPr>
          <a:xfrm>
            <a:off x="726100" y="1732213"/>
            <a:ext cx="2705700" cy="418200"/>
          </a:xfrm>
        </p:spPr>
        <p:txBody>
          <a:bodyPr/>
          <a:lstStyle/>
          <a:p>
            <a:r>
              <a:rPr lang="en-US" dirty="0" smtClean="0">
                <a:latin typeface="Arial" panose="020B0604020202020204" pitchFamily="34" charset="0"/>
                <a:cs typeface="Arial" panose="020B0604020202020204" pitchFamily="34" charset="0"/>
              </a:rPr>
              <a:t>Pre-qualification</a:t>
            </a:r>
            <a:endParaRPr lang="en-US" dirty="0">
              <a:latin typeface="Arial" panose="020B0604020202020204" pitchFamily="34" charset="0"/>
              <a:cs typeface="Arial" panose="020B0604020202020204" pitchFamily="34" charset="0"/>
            </a:endParaRPr>
          </a:p>
        </p:txBody>
      </p:sp>
      <p:sp>
        <p:nvSpPr>
          <p:cNvPr id="17" name="Text Placeholder 16"/>
          <p:cNvSpPr>
            <a:spLocks noGrp="1"/>
          </p:cNvSpPr>
          <p:nvPr>
            <p:ph type="body" idx="2"/>
          </p:nvPr>
        </p:nvSpPr>
        <p:spPr>
          <a:xfrm>
            <a:off x="726100" y="2460623"/>
            <a:ext cx="7554706" cy="1810200"/>
          </a:xfrm>
        </p:spPr>
        <p:txBody>
          <a:bodyPr/>
          <a:lstStyle/>
          <a:p>
            <a:r>
              <a:rPr lang="en-US" dirty="0" smtClean="0">
                <a:latin typeface="Arial" panose="020B0604020202020204" pitchFamily="34" charset="0"/>
                <a:cs typeface="Arial" panose="020B0604020202020204" pitchFamily="34" charset="0"/>
              </a:rPr>
              <a:t>Requires eligible providers to submit two years worth of data showing how well they have served Adult Education students in reading, writing, math,  ELA &amp; other subject areas</a:t>
            </a:r>
          </a:p>
          <a:p>
            <a:r>
              <a:rPr lang="en-US" dirty="0" smtClean="0">
                <a:latin typeface="Arial" panose="020B0604020202020204" pitchFamily="34" charset="0"/>
                <a:cs typeface="Arial" panose="020B0604020202020204" pitchFamily="34" charset="0"/>
              </a:rPr>
              <a:t>Employment outcomes</a:t>
            </a:r>
          </a:p>
          <a:p>
            <a:r>
              <a:rPr lang="en-US" dirty="0" smtClean="0">
                <a:latin typeface="Arial" panose="020B0604020202020204" pitchFamily="34" charset="0"/>
                <a:cs typeface="Arial" panose="020B0604020202020204" pitchFamily="34" charset="0"/>
              </a:rPr>
              <a:t>SSD outcomes</a:t>
            </a:r>
          </a:p>
          <a:p>
            <a:r>
              <a:rPr lang="en-US" dirty="0" smtClean="0">
                <a:latin typeface="Arial" panose="020B0604020202020204" pitchFamily="34" charset="0"/>
                <a:cs typeface="Arial" panose="020B0604020202020204" pitchFamily="34" charset="0"/>
              </a:rPr>
              <a:t>Postsecondary/training outcomes</a:t>
            </a:r>
            <a:endParaRPr lang="en-US" dirty="0">
              <a:latin typeface="Arial" panose="020B0604020202020204" pitchFamily="34" charset="0"/>
              <a:cs typeface="Arial" panose="020B0604020202020204" pitchFamily="34" charset="0"/>
            </a:endParaRPr>
          </a:p>
        </p:txBody>
      </p:sp>
      <p:sp>
        <p:nvSpPr>
          <p:cNvPr id="15" name="Title 14"/>
          <p:cNvSpPr>
            <a:spLocks noGrp="1"/>
          </p:cNvSpPr>
          <p:nvPr>
            <p:ph type="title"/>
          </p:nvPr>
        </p:nvSpPr>
        <p:spPr>
          <a:xfrm>
            <a:off x="726100" y="546147"/>
            <a:ext cx="4774930" cy="990900"/>
          </a:xfrm>
        </p:spPr>
        <p:txBody>
          <a:bodyPr/>
          <a:lstStyle/>
          <a:p>
            <a:r>
              <a:rPr lang="en-US" dirty="0" smtClean="0">
                <a:latin typeface="Century" panose="02040604050505020304" pitchFamily="18" charset="0"/>
              </a:rPr>
              <a:t>Demonstrated Effectiveness</a:t>
            </a:r>
            <a:endParaRPr lang="en-US" dirty="0">
              <a:latin typeface="Century" panose="02040604050505020304" pitchFamily="18" charset="0"/>
            </a:endParaRPr>
          </a:p>
        </p:txBody>
      </p:sp>
      <p:graphicFrame>
        <p:nvGraphicFramePr>
          <p:cNvPr id="18" name="Diagram 17"/>
          <p:cNvGraphicFramePr/>
          <p:nvPr>
            <p:extLst>
              <p:ext uri="{D42A27DB-BD31-4B8C-83A1-F6EECF244321}">
                <p14:modId xmlns:p14="http://schemas.microsoft.com/office/powerpoint/2010/main" val="3726306707"/>
              </p:ext>
            </p:extLst>
          </p:nvPr>
        </p:nvGraphicFramePr>
        <p:xfrm>
          <a:off x="5664403" y="676108"/>
          <a:ext cx="1906829" cy="1056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978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49"/>
          <p:cNvSpPr txBox="1">
            <a:spLocks noGrp="1"/>
          </p:cNvSpPr>
          <p:nvPr>
            <p:ph type="title"/>
          </p:nvPr>
        </p:nvSpPr>
        <p:spPr>
          <a:xfrm>
            <a:off x="58522" y="151186"/>
            <a:ext cx="9034272" cy="5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Arial" panose="020B0604020202020204" pitchFamily="34" charset="0"/>
                <a:cs typeface="Arial" panose="020B0604020202020204" pitchFamily="34" charset="0"/>
              </a:rPr>
              <a:t>13 Considerations</a:t>
            </a:r>
            <a:endParaRPr dirty="0">
              <a:latin typeface="Arial" panose="020B0604020202020204" pitchFamily="34" charset="0"/>
              <a:cs typeface="Arial" panose="020B0604020202020204" pitchFamily="34" charset="0"/>
            </a:endParaRPr>
          </a:p>
        </p:txBody>
      </p:sp>
      <p:grpSp>
        <p:nvGrpSpPr>
          <p:cNvPr id="641" name="Google Shape;641;p49"/>
          <p:cNvGrpSpPr/>
          <p:nvPr/>
        </p:nvGrpSpPr>
        <p:grpSpPr>
          <a:xfrm>
            <a:off x="1107673" y="1859644"/>
            <a:ext cx="6938307" cy="1645041"/>
            <a:chOff x="3512551" y="2358282"/>
            <a:chExt cx="1597032" cy="378649"/>
          </a:xfrm>
        </p:grpSpPr>
        <p:grpSp>
          <p:nvGrpSpPr>
            <p:cNvPr id="642" name="Google Shape;642;p49"/>
            <p:cNvGrpSpPr/>
            <p:nvPr/>
          </p:nvGrpSpPr>
          <p:grpSpPr>
            <a:xfrm>
              <a:off x="3738198" y="2553002"/>
              <a:ext cx="1145834" cy="117"/>
              <a:chOff x="3738198" y="2553002"/>
              <a:chExt cx="1145834" cy="117"/>
            </a:xfrm>
          </p:grpSpPr>
          <p:cxnSp>
            <p:nvCxnSpPr>
              <p:cNvPr id="643" name="Google Shape;643;p49"/>
              <p:cNvCxnSpPr/>
              <p:nvPr/>
            </p:nvCxnSpPr>
            <p:spPr>
              <a:xfrm>
                <a:off x="4195395" y="2553002"/>
                <a:ext cx="231600" cy="0"/>
              </a:xfrm>
              <a:prstGeom prst="straightConnector1">
                <a:avLst/>
              </a:prstGeom>
              <a:noFill/>
              <a:ln w="28575" cap="flat" cmpd="sng">
                <a:solidFill>
                  <a:schemeClr val="accent3"/>
                </a:solidFill>
                <a:prstDash val="solid"/>
                <a:round/>
                <a:headEnd type="none" w="med" len="med"/>
                <a:tailEnd type="none" w="med" len="med"/>
              </a:ln>
            </p:spPr>
          </p:cxnSp>
          <p:cxnSp>
            <p:nvCxnSpPr>
              <p:cNvPr id="644" name="Google Shape;644;p49"/>
              <p:cNvCxnSpPr/>
              <p:nvPr/>
            </p:nvCxnSpPr>
            <p:spPr>
              <a:xfrm>
                <a:off x="4652432" y="2553002"/>
                <a:ext cx="231600" cy="0"/>
              </a:xfrm>
              <a:prstGeom prst="straightConnector1">
                <a:avLst/>
              </a:prstGeom>
              <a:noFill/>
              <a:ln w="28575" cap="flat" cmpd="sng">
                <a:solidFill>
                  <a:schemeClr val="accent3"/>
                </a:solidFill>
                <a:prstDash val="solid"/>
                <a:round/>
                <a:headEnd type="none" w="med" len="med"/>
                <a:tailEnd type="none" w="med" len="med"/>
              </a:ln>
            </p:spPr>
          </p:cxnSp>
          <p:cxnSp>
            <p:nvCxnSpPr>
              <p:cNvPr id="645" name="Google Shape;645;p49"/>
              <p:cNvCxnSpPr>
                <a:stCxn id="646" idx="6"/>
                <a:endCxn id="647" idx="2"/>
              </p:cNvCxnSpPr>
              <p:nvPr/>
            </p:nvCxnSpPr>
            <p:spPr>
              <a:xfrm>
                <a:off x="3738198" y="2553118"/>
                <a:ext cx="231300" cy="0"/>
              </a:xfrm>
              <a:prstGeom prst="straightConnector1">
                <a:avLst/>
              </a:prstGeom>
              <a:noFill/>
              <a:ln w="28575" cap="flat" cmpd="sng">
                <a:solidFill>
                  <a:schemeClr val="accent3"/>
                </a:solidFill>
                <a:prstDash val="solid"/>
                <a:round/>
                <a:headEnd type="none" w="med" len="med"/>
                <a:tailEnd type="none" w="med" len="med"/>
              </a:ln>
            </p:spPr>
          </p:cxnSp>
        </p:grpSp>
        <p:grpSp>
          <p:nvGrpSpPr>
            <p:cNvPr id="648" name="Google Shape;648;p49"/>
            <p:cNvGrpSpPr/>
            <p:nvPr/>
          </p:nvGrpSpPr>
          <p:grpSpPr>
            <a:xfrm>
              <a:off x="3969644" y="2440153"/>
              <a:ext cx="225900" cy="296779"/>
              <a:chOff x="3969644" y="2440153"/>
              <a:chExt cx="225900" cy="296779"/>
            </a:xfrm>
          </p:grpSpPr>
          <p:cxnSp>
            <p:nvCxnSpPr>
              <p:cNvPr id="649" name="Google Shape;649;p49"/>
              <p:cNvCxnSpPr/>
              <p:nvPr/>
            </p:nvCxnSpPr>
            <p:spPr>
              <a:xfrm>
                <a:off x="4082390" y="2637031"/>
                <a:ext cx="0" cy="99900"/>
              </a:xfrm>
              <a:prstGeom prst="straightConnector1">
                <a:avLst/>
              </a:prstGeom>
              <a:noFill/>
              <a:ln w="28575" cap="flat" cmpd="sng">
                <a:solidFill>
                  <a:schemeClr val="accent3"/>
                </a:solidFill>
                <a:prstDash val="solid"/>
                <a:round/>
                <a:headEnd type="none" w="med" len="med"/>
                <a:tailEnd type="none" w="med" len="med"/>
              </a:ln>
            </p:spPr>
          </p:cxnSp>
          <p:sp>
            <p:nvSpPr>
              <p:cNvPr id="647" name="Google Shape;647;p49"/>
              <p:cNvSpPr/>
              <p:nvPr/>
            </p:nvSpPr>
            <p:spPr>
              <a:xfrm>
                <a:off x="3969644" y="2440153"/>
                <a:ext cx="225900" cy="2259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9"/>
              <p:cNvSpPr/>
              <p:nvPr/>
            </p:nvSpPr>
            <p:spPr>
              <a:xfrm>
                <a:off x="3998471" y="2468982"/>
                <a:ext cx="168300" cy="1683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49"/>
            <p:cNvGrpSpPr/>
            <p:nvPr/>
          </p:nvGrpSpPr>
          <p:grpSpPr>
            <a:xfrm>
              <a:off x="4426818" y="2358282"/>
              <a:ext cx="225600" cy="307471"/>
              <a:chOff x="4426818" y="2358282"/>
              <a:chExt cx="225600" cy="307471"/>
            </a:xfrm>
          </p:grpSpPr>
          <p:cxnSp>
            <p:nvCxnSpPr>
              <p:cNvPr id="652" name="Google Shape;652;p49"/>
              <p:cNvCxnSpPr>
                <a:stCxn id="653" idx="0"/>
              </p:cNvCxnSpPr>
              <p:nvPr/>
            </p:nvCxnSpPr>
            <p:spPr>
              <a:xfrm rot="10800000">
                <a:off x="4539644" y="2358282"/>
                <a:ext cx="0" cy="110700"/>
              </a:xfrm>
              <a:prstGeom prst="straightConnector1">
                <a:avLst/>
              </a:prstGeom>
              <a:noFill/>
              <a:ln w="28575" cap="flat" cmpd="sng">
                <a:solidFill>
                  <a:schemeClr val="accent3"/>
                </a:solidFill>
                <a:prstDash val="solid"/>
                <a:round/>
                <a:headEnd type="none" w="med" len="med"/>
                <a:tailEnd type="none" w="med" len="med"/>
              </a:ln>
            </p:spPr>
          </p:cxnSp>
          <p:sp>
            <p:nvSpPr>
              <p:cNvPr id="654" name="Google Shape;654;p49"/>
              <p:cNvSpPr/>
              <p:nvPr/>
            </p:nvSpPr>
            <p:spPr>
              <a:xfrm>
                <a:off x="4426818" y="2440153"/>
                <a:ext cx="225600" cy="2256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9"/>
              <p:cNvSpPr/>
              <p:nvPr/>
            </p:nvSpPr>
            <p:spPr>
              <a:xfrm>
                <a:off x="4455644" y="2468982"/>
                <a:ext cx="168000" cy="168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49"/>
            <p:cNvGrpSpPr/>
            <p:nvPr/>
          </p:nvGrpSpPr>
          <p:grpSpPr>
            <a:xfrm>
              <a:off x="4883984" y="2440153"/>
              <a:ext cx="225600" cy="296479"/>
              <a:chOff x="4883984" y="2440153"/>
              <a:chExt cx="225600" cy="296479"/>
            </a:xfrm>
          </p:grpSpPr>
          <p:cxnSp>
            <p:nvCxnSpPr>
              <p:cNvPr id="656" name="Google Shape;656;p49"/>
              <p:cNvCxnSpPr/>
              <p:nvPr/>
            </p:nvCxnSpPr>
            <p:spPr>
              <a:xfrm>
                <a:off x="4996858" y="2637031"/>
                <a:ext cx="0" cy="99600"/>
              </a:xfrm>
              <a:prstGeom prst="straightConnector1">
                <a:avLst/>
              </a:prstGeom>
              <a:noFill/>
              <a:ln w="28575" cap="flat" cmpd="sng">
                <a:solidFill>
                  <a:schemeClr val="accent3"/>
                </a:solidFill>
                <a:prstDash val="solid"/>
                <a:round/>
                <a:headEnd type="none" w="med" len="med"/>
                <a:tailEnd type="none" w="med" len="med"/>
              </a:ln>
            </p:spPr>
          </p:cxnSp>
          <p:sp>
            <p:nvSpPr>
              <p:cNvPr id="657" name="Google Shape;657;p49"/>
              <p:cNvSpPr/>
              <p:nvPr/>
            </p:nvSpPr>
            <p:spPr>
              <a:xfrm>
                <a:off x="4883984" y="2440153"/>
                <a:ext cx="225600" cy="2256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9"/>
              <p:cNvSpPr/>
              <p:nvPr/>
            </p:nvSpPr>
            <p:spPr>
              <a:xfrm>
                <a:off x="4912810" y="2468982"/>
                <a:ext cx="168000" cy="168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49"/>
            <p:cNvGrpSpPr/>
            <p:nvPr/>
          </p:nvGrpSpPr>
          <p:grpSpPr>
            <a:xfrm>
              <a:off x="3512551" y="2358356"/>
              <a:ext cx="225647" cy="307629"/>
              <a:chOff x="2182679" y="2005014"/>
              <a:chExt cx="792300" cy="1080158"/>
            </a:xfrm>
          </p:grpSpPr>
          <p:cxnSp>
            <p:nvCxnSpPr>
              <p:cNvPr id="660" name="Google Shape;660;p49"/>
              <p:cNvCxnSpPr>
                <a:stCxn id="661" idx="0"/>
              </p:cNvCxnSpPr>
              <p:nvPr/>
            </p:nvCxnSpPr>
            <p:spPr>
              <a:xfrm rot="10800000">
                <a:off x="2578961" y="2005014"/>
                <a:ext cx="0" cy="388800"/>
              </a:xfrm>
              <a:prstGeom prst="straightConnector1">
                <a:avLst/>
              </a:prstGeom>
              <a:noFill/>
              <a:ln w="28575" cap="flat" cmpd="sng">
                <a:solidFill>
                  <a:schemeClr val="accent3"/>
                </a:solidFill>
                <a:prstDash val="solid"/>
                <a:round/>
                <a:headEnd type="none" w="med" len="med"/>
                <a:tailEnd type="none" w="med" len="med"/>
              </a:ln>
            </p:spPr>
          </p:cxnSp>
          <p:sp>
            <p:nvSpPr>
              <p:cNvPr id="646" name="Google Shape;646;p49"/>
              <p:cNvSpPr/>
              <p:nvPr/>
            </p:nvSpPr>
            <p:spPr>
              <a:xfrm>
                <a:off x="2182679" y="2292572"/>
                <a:ext cx="792300" cy="7926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9"/>
              <p:cNvSpPr/>
              <p:nvPr/>
            </p:nvSpPr>
            <p:spPr>
              <a:xfrm>
                <a:off x="2283911" y="2393814"/>
                <a:ext cx="590100" cy="5901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2" name="Google Shape;662;p49"/>
          <p:cNvSpPr txBox="1"/>
          <p:nvPr/>
        </p:nvSpPr>
        <p:spPr>
          <a:xfrm>
            <a:off x="412047" y="1103931"/>
            <a:ext cx="2486308" cy="45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smtClean="0">
                <a:solidFill>
                  <a:schemeClr val="lt2"/>
                </a:solidFill>
                <a:latin typeface="Arial" panose="020B0604020202020204" pitchFamily="34" charset="0"/>
                <a:ea typeface="Lato"/>
                <a:cs typeface="Arial" panose="020B0604020202020204" pitchFamily="34" charset="0"/>
                <a:sym typeface="Lato"/>
              </a:rPr>
              <a:t>Responsive to regional needs AND ability to service individuals withlow literacy and/or ESL</a:t>
            </a:r>
            <a:endParaRPr dirty="0">
              <a:solidFill>
                <a:schemeClr val="lt2"/>
              </a:solidFill>
              <a:latin typeface="Arial" panose="020B0604020202020204" pitchFamily="34" charset="0"/>
              <a:ea typeface="Lato"/>
              <a:cs typeface="Arial" panose="020B0604020202020204" pitchFamily="34" charset="0"/>
              <a:sym typeface="Lato"/>
            </a:endParaRPr>
          </a:p>
        </p:txBody>
      </p:sp>
      <p:sp>
        <p:nvSpPr>
          <p:cNvPr id="663" name="Google Shape;663;p49"/>
          <p:cNvSpPr txBox="1"/>
          <p:nvPr/>
        </p:nvSpPr>
        <p:spPr>
          <a:xfrm>
            <a:off x="4504068" y="1399127"/>
            <a:ext cx="2130600" cy="45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dirty="0" smtClean="0">
                <a:solidFill>
                  <a:schemeClr val="lt2"/>
                </a:solidFill>
                <a:latin typeface="Arial" panose="020B0604020202020204" pitchFamily="34" charset="0"/>
                <a:ea typeface="Lato"/>
                <a:cs typeface="Arial" panose="020B0604020202020204" pitchFamily="34" charset="0"/>
                <a:sym typeface="Lato"/>
              </a:rPr>
              <a:t>Past effectiveness</a:t>
            </a:r>
            <a:endParaRPr dirty="0">
              <a:solidFill>
                <a:schemeClr val="lt2"/>
              </a:solidFill>
              <a:latin typeface="Arial" panose="020B0604020202020204" pitchFamily="34" charset="0"/>
              <a:ea typeface="Lato"/>
              <a:cs typeface="Arial" panose="020B0604020202020204" pitchFamily="34" charset="0"/>
              <a:sym typeface="Lato"/>
            </a:endParaRPr>
          </a:p>
        </p:txBody>
      </p:sp>
      <p:sp>
        <p:nvSpPr>
          <p:cNvPr id="664" name="Google Shape;664;p49"/>
          <p:cNvSpPr txBox="1"/>
          <p:nvPr/>
        </p:nvSpPr>
        <p:spPr>
          <a:xfrm>
            <a:off x="2517269" y="3504671"/>
            <a:ext cx="2130600" cy="712068"/>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smtClean="0">
                <a:solidFill>
                  <a:schemeClr val="lt2"/>
                </a:solidFill>
                <a:latin typeface="Lato"/>
                <a:ea typeface="Lato"/>
                <a:cs typeface="Lato"/>
                <a:sym typeface="Lato"/>
              </a:rPr>
              <a:t>Ability to serve individuals with disabilities</a:t>
            </a:r>
            <a:endParaRPr dirty="0">
              <a:solidFill>
                <a:schemeClr val="lt2"/>
              </a:solidFill>
              <a:latin typeface="Lato"/>
              <a:ea typeface="Lato"/>
              <a:cs typeface="Lato"/>
              <a:sym typeface="Lato"/>
            </a:endParaRPr>
          </a:p>
        </p:txBody>
      </p:sp>
      <p:sp>
        <p:nvSpPr>
          <p:cNvPr id="665" name="Google Shape;665;p49"/>
          <p:cNvSpPr txBox="1"/>
          <p:nvPr/>
        </p:nvSpPr>
        <p:spPr>
          <a:xfrm>
            <a:off x="6490624" y="3632105"/>
            <a:ext cx="2130600" cy="45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smtClean="0">
                <a:solidFill>
                  <a:schemeClr val="lt2"/>
                </a:solidFill>
                <a:latin typeface="Arial" panose="020B0604020202020204" pitchFamily="34" charset="0"/>
                <a:ea typeface="Lato"/>
                <a:cs typeface="Arial" panose="020B0604020202020204" pitchFamily="34" charset="0"/>
                <a:sym typeface="Lato"/>
              </a:rPr>
              <a:t>Partnerships &amp; aligments to the One-stop system</a:t>
            </a:r>
            <a:endParaRPr dirty="0">
              <a:solidFill>
                <a:schemeClr val="lt2"/>
              </a:solidFill>
              <a:latin typeface="Arial" panose="020B0604020202020204" pitchFamily="34" charset="0"/>
              <a:ea typeface="Lato"/>
              <a:cs typeface="Arial" panose="020B0604020202020204" pitchFamily="34" charset="0"/>
              <a:sym typeface="Lato"/>
            </a:endParaRPr>
          </a:p>
        </p:txBody>
      </p:sp>
      <p:sp>
        <p:nvSpPr>
          <p:cNvPr id="666" name="Google Shape;666;p49"/>
          <p:cNvSpPr/>
          <p:nvPr/>
        </p:nvSpPr>
        <p:spPr>
          <a:xfrm>
            <a:off x="1284169" y="2393175"/>
            <a:ext cx="621600" cy="621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accent1"/>
                </a:solidFill>
                <a:latin typeface="Arial" panose="020B0604020202020204" pitchFamily="34" charset="0"/>
                <a:ea typeface="Fira Sans Extra Condensed Medium"/>
                <a:cs typeface="Arial" panose="020B0604020202020204" pitchFamily="34" charset="0"/>
                <a:sym typeface="Fira Sans Extra Condensed Medium"/>
              </a:rPr>
              <a:t>#1</a:t>
            </a:r>
            <a:endParaRPr sz="1800" dirty="0">
              <a:solidFill>
                <a:schemeClr val="accent1"/>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667" name="Google Shape;667;p49"/>
          <p:cNvSpPr/>
          <p:nvPr/>
        </p:nvSpPr>
        <p:spPr>
          <a:xfrm>
            <a:off x="3271769" y="2393175"/>
            <a:ext cx="621600" cy="621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accent1"/>
                </a:solidFill>
                <a:latin typeface="Arial" panose="020B0604020202020204" pitchFamily="34" charset="0"/>
                <a:ea typeface="Fira Sans Extra Condensed Medium"/>
                <a:cs typeface="Arial" panose="020B0604020202020204" pitchFamily="34" charset="0"/>
                <a:sym typeface="Fira Sans Extra Condensed Medium"/>
              </a:rPr>
              <a:t>#2</a:t>
            </a:r>
            <a:endParaRPr sz="1800" dirty="0">
              <a:solidFill>
                <a:schemeClr val="accent1"/>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668" name="Google Shape;668;p49"/>
          <p:cNvSpPr/>
          <p:nvPr/>
        </p:nvSpPr>
        <p:spPr>
          <a:xfrm>
            <a:off x="5259369" y="2393175"/>
            <a:ext cx="621600" cy="621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accent1"/>
                </a:solidFill>
                <a:latin typeface="Arial" panose="020B0604020202020204" pitchFamily="34" charset="0"/>
                <a:ea typeface="Fira Sans Extra Condensed Medium"/>
                <a:cs typeface="Arial" panose="020B0604020202020204" pitchFamily="34" charset="0"/>
                <a:sym typeface="Fira Sans Extra Condensed Medium"/>
              </a:rPr>
              <a:t>#3</a:t>
            </a:r>
            <a:endParaRPr sz="1800" dirty="0">
              <a:solidFill>
                <a:schemeClr val="accent1"/>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669" name="Google Shape;669;p49"/>
          <p:cNvSpPr/>
          <p:nvPr/>
        </p:nvSpPr>
        <p:spPr>
          <a:xfrm>
            <a:off x="7246969" y="2393175"/>
            <a:ext cx="621600" cy="621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accent1"/>
                </a:solidFill>
                <a:latin typeface="Arial" panose="020B0604020202020204" pitchFamily="34" charset="0"/>
                <a:ea typeface="Fira Sans Extra Condensed Medium"/>
                <a:cs typeface="Arial" panose="020B0604020202020204" pitchFamily="34" charset="0"/>
                <a:sym typeface="Fira Sans Extra Condensed Medium"/>
              </a:rPr>
              <a:t>#4</a:t>
            </a:r>
            <a:endParaRPr sz="1800" dirty="0">
              <a:solidFill>
                <a:schemeClr val="accent1"/>
              </a:solidFill>
              <a:latin typeface="Arial" panose="020B0604020202020204" pitchFamily="34" charset="0"/>
              <a:ea typeface="Fira Sans Extra Condensed Medium"/>
              <a:cs typeface="Arial" panose="020B0604020202020204" pitchFamily="34" charset="0"/>
              <a:sym typeface="Fira Sans Extra Condensed Medium"/>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49"/>
          <p:cNvSpPr txBox="1">
            <a:spLocks noGrp="1"/>
          </p:cNvSpPr>
          <p:nvPr>
            <p:ph type="title"/>
          </p:nvPr>
        </p:nvSpPr>
        <p:spPr>
          <a:xfrm>
            <a:off x="0" y="151186"/>
            <a:ext cx="9085478" cy="5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Arial" panose="020B0604020202020204" pitchFamily="34" charset="0"/>
                <a:cs typeface="Arial" panose="020B0604020202020204" pitchFamily="34" charset="0"/>
              </a:rPr>
              <a:t>13 Considerations</a:t>
            </a:r>
            <a:endParaRPr dirty="0">
              <a:latin typeface="Arial" panose="020B0604020202020204" pitchFamily="34" charset="0"/>
              <a:cs typeface="Arial" panose="020B0604020202020204" pitchFamily="34" charset="0"/>
            </a:endParaRPr>
          </a:p>
        </p:txBody>
      </p:sp>
      <p:grpSp>
        <p:nvGrpSpPr>
          <p:cNvPr id="641" name="Google Shape;641;p49"/>
          <p:cNvGrpSpPr/>
          <p:nvPr/>
        </p:nvGrpSpPr>
        <p:grpSpPr>
          <a:xfrm>
            <a:off x="1107673" y="1859644"/>
            <a:ext cx="6938307" cy="1645041"/>
            <a:chOff x="3512551" y="2358282"/>
            <a:chExt cx="1597032" cy="378649"/>
          </a:xfrm>
        </p:grpSpPr>
        <p:grpSp>
          <p:nvGrpSpPr>
            <p:cNvPr id="642" name="Google Shape;642;p49"/>
            <p:cNvGrpSpPr/>
            <p:nvPr/>
          </p:nvGrpSpPr>
          <p:grpSpPr>
            <a:xfrm>
              <a:off x="3738198" y="2553002"/>
              <a:ext cx="1145834" cy="117"/>
              <a:chOff x="3738198" y="2553002"/>
              <a:chExt cx="1145834" cy="117"/>
            </a:xfrm>
          </p:grpSpPr>
          <p:cxnSp>
            <p:nvCxnSpPr>
              <p:cNvPr id="643" name="Google Shape;643;p49"/>
              <p:cNvCxnSpPr/>
              <p:nvPr/>
            </p:nvCxnSpPr>
            <p:spPr>
              <a:xfrm>
                <a:off x="4195395" y="2553002"/>
                <a:ext cx="231600" cy="0"/>
              </a:xfrm>
              <a:prstGeom prst="straightConnector1">
                <a:avLst/>
              </a:prstGeom>
              <a:noFill/>
              <a:ln w="28575" cap="flat" cmpd="sng">
                <a:solidFill>
                  <a:schemeClr val="accent3"/>
                </a:solidFill>
                <a:prstDash val="solid"/>
                <a:round/>
                <a:headEnd type="none" w="med" len="med"/>
                <a:tailEnd type="none" w="med" len="med"/>
              </a:ln>
            </p:spPr>
          </p:cxnSp>
          <p:cxnSp>
            <p:nvCxnSpPr>
              <p:cNvPr id="644" name="Google Shape;644;p49"/>
              <p:cNvCxnSpPr/>
              <p:nvPr/>
            </p:nvCxnSpPr>
            <p:spPr>
              <a:xfrm>
                <a:off x="4652432" y="2553002"/>
                <a:ext cx="231600" cy="0"/>
              </a:xfrm>
              <a:prstGeom prst="straightConnector1">
                <a:avLst/>
              </a:prstGeom>
              <a:noFill/>
              <a:ln w="28575" cap="flat" cmpd="sng">
                <a:solidFill>
                  <a:schemeClr val="accent3"/>
                </a:solidFill>
                <a:prstDash val="solid"/>
                <a:round/>
                <a:headEnd type="none" w="med" len="med"/>
                <a:tailEnd type="none" w="med" len="med"/>
              </a:ln>
            </p:spPr>
          </p:cxnSp>
          <p:cxnSp>
            <p:nvCxnSpPr>
              <p:cNvPr id="645" name="Google Shape;645;p49"/>
              <p:cNvCxnSpPr>
                <a:stCxn id="646" idx="6"/>
                <a:endCxn id="647" idx="2"/>
              </p:cNvCxnSpPr>
              <p:nvPr/>
            </p:nvCxnSpPr>
            <p:spPr>
              <a:xfrm>
                <a:off x="3738198" y="2553118"/>
                <a:ext cx="231300" cy="0"/>
              </a:xfrm>
              <a:prstGeom prst="straightConnector1">
                <a:avLst/>
              </a:prstGeom>
              <a:noFill/>
              <a:ln w="28575" cap="flat" cmpd="sng">
                <a:solidFill>
                  <a:schemeClr val="accent3"/>
                </a:solidFill>
                <a:prstDash val="solid"/>
                <a:round/>
                <a:headEnd type="none" w="med" len="med"/>
                <a:tailEnd type="none" w="med" len="med"/>
              </a:ln>
            </p:spPr>
          </p:cxnSp>
        </p:grpSp>
        <p:grpSp>
          <p:nvGrpSpPr>
            <p:cNvPr id="648" name="Google Shape;648;p49"/>
            <p:cNvGrpSpPr/>
            <p:nvPr/>
          </p:nvGrpSpPr>
          <p:grpSpPr>
            <a:xfrm>
              <a:off x="3969644" y="2440153"/>
              <a:ext cx="225900" cy="296779"/>
              <a:chOff x="3969644" y="2440153"/>
              <a:chExt cx="225900" cy="296779"/>
            </a:xfrm>
          </p:grpSpPr>
          <p:cxnSp>
            <p:nvCxnSpPr>
              <p:cNvPr id="649" name="Google Shape;649;p49"/>
              <p:cNvCxnSpPr/>
              <p:nvPr/>
            </p:nvCxnSpPr>
            <p:spPr>
              <a:xfrm>
                <a:off x="4082390" y="2637031"/>
                <a:ext cx="0" cy="99900"/>
              </a:xfrm>
              <a:prstGeom prst="straightConnector1">
                <a:avLst/>
              </a:prstGeom>
              <a:noFill/>
              <a:ln w="28575" cap="flat" cmpd="sng">
                <a:solidFill>
                  <a:schemeClr val="accent3"/>
                </a:solidFill>
                <a:prstDash val="solid"/>
                <a:round/>
                <a:headEnd type="none" w="med" len="med"/>
                <a:tailEnd type="none" w="med" len="med"/>
              </a:ln>
            </p:spPr>
          </p:cxnSp>
          <p:sp>
            <p:nvSpPr>
              <p:cNvPr id="647" name="Google Shape;647;p49"/>
              <p:cNvSpPr/>
              <p:nvPr/>
            </p:nvSpPr>
            <p:spPr>
              <a:xfrm>
                <a:off x="3969644" y="2440153"/>
                <a:ext cx="225900" cy="2259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9"/>
              <p:cNvSpPr/>
              <p:nvPr/>
            </p:nvSpPr>
            <p:spPr>
              <a:xfrm>
                <a:off x="3998471" y="2468982"/>
                <a:ext cx="168300" cy="1683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49"/>
            <p:cNvGrpSpPr/>
            <p:nvPr/>
          </p:nvGrpSpPr>
          <p:grpSpPr>
            <a:xfrm>
              <a:off x="4426818" y="2358282"/>
              <a:ext cx="225600" cy="307471"/>
              <a:chOff x="4426818" y="2358282"/>
              <a:chExt cx="225600" cy="307471"/>
            </a:xfrm>
          </p:grpSpPr>
          <p:cxnSp>
            <p:nvCxnSpPr>
              <p:cNvPr id="652" name="Google Shape;652;p49"/>
              <p:cNvCxnSpPr>
                <a:stCxn id="653" idx="0"/>
              </p:cNvCxnSpPr>
              <p:nvPr/>
            </p:nvCxnSpPr>
            <p:spPr>
              <a:xfrm rot="10800000">
                <a:off x="4539644" y="2358282"/>
                <a:ext cx="0" cy="110700"/>
              </a:xfrm>
              <a:prstGeom prst="straightConnector1">
                <a:avLst/>
              </a:prstGeom>
              <a:noFill/>
              <a:ln w="28575" cap="flat" cmpd="sng">
                <a:solidFill>
                  <a:schemeClr val="accent3"/>
                </a:solidFill>
                <a:prstDash val="solid"/>
                <a:round/>
                <a:headEnd type="none" w="med" len="med"/>
                <a:tailEnd type="none" w="med" len="med"/>
              </a:ln>
            </p:spPr>
          </p:cxnSp>
          <p:sp>
            <p:nvSpPr>
              <p:cNvPr id="654" name="Google Shape;654;p49"/>
              <p:cNvSpPr/>
              <p:nvPr/>
            </p:nvSpPr>
            <p:spPr>
              <a:xfrm>
                <a:off x="4426818" y="2440153"/>
                <a:ext cx="225600" cy="2256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9"/>
              <p:cNvSpPr/>
              <p:nvPr/>
            </p:nvSpPr>
            <p:spPr>
              <a:xfrm>
                <a:off x="4455644" y="2468982"/>
                <a:ext cx="168000" cy="168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49"/>
            <p:cNvGrpSpPr/>
            <p:nvPr/>
          </p:nvGrpSpPr>
          <p:grpSpPr>
            <a:xfrm>
              <a:off x="4883984" y="2440153"/>
              <a:ext cx="225600" cy="296479"/>
              <a:chOff x="4883984" y="2440153"/>
              <a:chExt cx="225600" cy="296479"/>
            </a:xfrm>
          </p:grpSpPr>
          <p:cxnSp>
            <p:nvCxnSpPr>
              <p:cNvPr id="656" name="Google Shape;656;p49"/>
              <p:cNvCxnSpPr/>
              <p:nvPr/>
            </p:nvCxnSpPr>
            <p:spPr>
              <a:xfrm>
                <a:off x="4996858" y="2637031"/>
                <a:ext cx="0" cy="99600"/>
              </a:xfrm>
              <a:prstGeom prst="straightConnector1">
                <a:avLst/>
              </a:prstGeom>
              <a:noFill/>
              <a:ln w="28575" cap="flat" cmpd="sng">
                <a:solidFill>
                  <a:schemeClr val="accent3"/>
                </a:solidFill>
                <a:prstDash val="solid"/>
                <a:round/>
                <a:headEnd type="none" w="med" len="med"/>
                <a:tailEnd type="none" w="med" len="med"/>
              </a:ln>
            </p:spPr>
          </p:cxnSp>
          <p:sp>
            <p:nvSpPr>
              <p:cNvPr id="657" name="Google Shape;657;p49"/>
              <p:cNvSpPr/>
              <p:nvPr/>
            </p:nvSpPr>
            <p:spPr>
              <a:xfrm>
                <a:off x="4883984" y="2440153"/>
                <a:ext cx="225600" cy="2256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9"/>
              <p:cNvSpPr/>
              <p:nvPr/>
            </p:nvSpPr>
            <p:spPr>
              <a:xfrm>
                <a:off x="4912810" y="2468982"/>
                <a:ext cx="168000" cy="168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49"/>
            <p:cNvGrpSpPr/>
            <p:nvPr/>
          </p:nvGrpSpPr>
          <p:grpSpPr>
            <a:xfrm>
              <a:off x="3512551" y="2358356"/>
              <a:ext cx="225647" cy="307629"/>
              <a:chOff x="2182679" y="2005014"/>
              <a:chExt cx="792300" cy="1080158"/>
            </a:xfrm>
          </p:grpSpPr>
          <p:cxnSp>
            <p:nvCxnSpPr>
              <p:cNvPr id="660" name="Google Shape;660;p49"/>
              <p:cNvCxnSpPr>
                <a:stCxn id="661" idx="0"/>
              </p:cNvCxnSpPr>
              <p:nvPr/>
            </p:nvCxnSpPr>
            <p:spPr>
              <a:xfrm rot="10800000">
                <a:off x="2578961" y="2005014"/>
                <a:ext cx="0" cy="388800"/>
              </a:xfrm>
              <a:prstGeom prst="straightConnector1">
                <a:avLst/>
              </a:prstGeom>
              <a:noFill/>
              <a:ln w="28575" cap="flat" cmpd="sng">
                <a:solidFill>
                  <a:schemeClr val="accent3"/>
                </a:solidFill>
                <a:prstDash val="solid"/>
                <a:round/>
                <a:headEnd type="none" w="med" len="med"/>
                <a:tailEnd type="none" w="med" len="med"/>
              </a:ln>
            </p:spPr>
          </p:cxnSp>
          <p:sp>
            <p:nvSpPr>
              <p:cNvPr id="646" name="Google Shape;646;p49"/>
              <p:cNvSpPr/>
              <p:nvPr/>
            </p:nvSpPr>
            <p:spPr>
              <a:xfrm>
                <a:off x="2182679" y="2292572"/>
                <a:ext cx="792300" cy="7926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9"/>
              <p:cNvSpPr/>
              <p:nvPr/>
            </p:nvSpPr>
            <p:spPr>
              <a:xfrm>
                <a:off x="2283911" y="2393814"/>
                <a:ext cx="590100" cy="5901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2" name="Google Shape;662;p49"/>
          <p:cNvSpPr txBox="1"/>
          <p:nvPr/>
        </p:nvSpPr>
        <p:spPr>
          <a:xfrm>
            <a:off x="412047" y="1103931"/>
            <a:ext cx="2486308" cy="45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smtClean="0">
                <a:solidFill>
                  <a:schemeClr val="lt2"/>
                </a:solidFill>
                <a:latin typeface="Arial" panose="020B0604020202020204" pitchFamily="34" charset="0"/>
                <a:ea typeface="Lato"/>
                <a:cs typeface="Arial" panose="020B0604020202020204" pitchFamily="34" charset="0"/>
                <a:sym typeface="Lato"/>
              </a:rPr>
              <a:t>Sufficient Intensity &amp; duration; use of effective instructional practices and ECR</a:t>
            </a:r>
            <a:endParaRPr dirty="0">
              <a:solidFill>
                <a:schemeClr val="lt2"/>
              </a:solidFill>
              <a:latin typeface="Arial" panose="020B0604020202020204" pitchFamily="34" charset="0"/>
              <a:ea typeface="Lato"/>
              <a:cs typeface="Arial" panose="020B0604020202020204" pitchFamily="34" charset="0"/>
              <a:sym typeface="Lato"/>
            </a:endParaRPr>
          </a:p>
        </p:txBody>
      </p:sp>
      <p:sp>
        <p:nvSpPr>
          <p:cNvPr id="663" name="Google Shape;663;p49"/>
          <p:cNvSpPr txBox="1"/>
          <p:nvPr/>
        </p:nvSpPr>
        <p:spPr>
          <a:xfrm>
            <a:off x="4504068" y="1399127"/>
            <a:ext cx="2130600" cy="45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dirty="0" smtClean="0">
                <a:solidFill>
                  <a:schemeClr val="lt2"/>
                </a:solidFill>
                <a:latin typeface="Arial" panose="020B0604020202020204" pitchFamily="34" charset="0"/>
                <a:ea typeface="Lato"/>
                <a:cs typeface="Arial" panose="020B0604020202020204" pitchFamily="34" charset="0"/>
                <a:sym typeface="Lato"/>
              </a:rPr>
              <a:t>Use of technology; distance learning</a:t>
            </a:r>
            <a:endParaRPr dirty="0">
              <a:solidFill>
                <a:schemeClr val="lt2"/>
              </a:solidFill>
              <a:latin typeface="Arial" panose="020B0604020202020204" pitchFamily="34" charset="0"/>
              <a:ea typeface="Lato"/>
              <a:cs typeface="Arial" panose="020B0604020202020204" pitchFamily="34" charset="0"/>
              <a:sym typeface="Lato"/>
            </a:endParaRPr>
          </a:p>
        </p:txBody>
      </p:sp>
      <p:sp>
        <p:nvSpPr>
          <p:cNvPr id="664" name="Google Shape;664;p49"/>
          <p:cNvSpPr txBox="1"/>
          <p:nvPr/>
        </p:nvSpPr>
        <p:spPr>
          <a:xfrm>
            <a:off x="1833617" y="3803719"/>
            <a:ext cx="3414940" cy="712068"/>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smtClean="0">
                <a:solidFill>
                  <a:schemeClr val="lt2"/>
                </a:solidFill>
                <a:latin typeface="Lato"/>
                <a:ea typeface="Lato"/>
                <a:cs typeface="Lato"/>
                <a:sym typeface="Lato"/>
              </a:rPr>
              <a:t>Instructional practies for reading, writing, math, and ELA are based on best practices; scientically valid research and effective educational practices</a:t>
            </a:r>
            <a:endParaRPr dirty="0">
              <a:solidFill>
                <a:schemeClr val="lt2"/>
              </a:solidFill>
              <a:latin typeface="Lato"/>
              <a:ea typeface="Lato"/>
              <a:cs typeface="Lato"/>
              <a:sym typeface="Lato"/>
            </a:endParaRPr>
          </a:p>
        </p:txBody>
      </p:sp>
      <p:sp>
        <p:nvSpPr>
          <p:cNvPr id="665" name="Google Shape;665;p49"/>
          <p:cNvSpPr txBox="1"/>
          <p:nvPr/>
        </p:nvSpPr>
        <p:spPr>
          <a:xfrm>
            <a:off x="6490624" y="3632105"/>
            <a:ext cx="2130600" cy="45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smtClean="0">
                <a:solidFill>
                  <a:schemeClr val="lt2"/>
                </a:solidFill>
                <a:latin typeface="Arial" panose="020B0604020202020204" pitchFamily="34" charset="0"/>
                <a:ea typeface="Lato"/>
                <a:cs typeface="Arial" panose="020B0604020202020204" pitchFamily="34" charset="0"/>
                <a:sym typeface="Lato"/>
              </a:rPr>
              <a:t>Contextualized instruction; IET’s</a:t>
            </a:r>
            <a:endParaRPr dirty="0">
              <a:solidFill>
                <a:schemeClr val="lt2"/>
              </a:solidFill>
              <a:latin typeface="Arial" panose="020B0604020202020204" pitchFamily="34" charset="0"/>
              <a:ea typeface="Lato"/>
              <a:cs typeface="Arial" panose="020B0604020202020204" pitchFamily="34" charset="0"/>
              <a:sym typeface="Lato"/>
            </a:endParaRPr>
          </a:p>
        </p:txBody>
      </p:sp>
      <p:sp>
        <p:nvSpPr>
          <p:cNvPr id="666" name="Google Shape;666;p49"/>
          <p:cNvSpPr/>
          <p:nvPr/>
        </p:nvSpPr>
        <p:spPr>
          <a:xfrm>
            <a:off x="1284169" y="2393175"/>
            <a:ext cx="621600" cy="621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accent1"/>
                </a:solidFill>
                <a:latin typeface="Arial" panose="020B0604020202020204" pitchFamily="34" charset="0"/>
                <a:ea typeface="Fira Sans Extra Condensed Medium"/>
                <a:cs typeface="Arial" panose="020B0604020202020204" pitchFamily="34" charset="0"/>
                <a:sym typeface="Fira Sans Extra Condensed Medium"/>
              </a:rPr>
              <a:t>#5</a:t>
            </a:r>
            <a:endParaRPr sz="1800" dirty="0">
              <a:solidFill>
                <a:schemeClr val="accent1"/>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667" name="Google Shape;667;p49"/>
          <p:cNvSpPr/>
          <p:nvPr/>
        </p:nvSpPr>
        <p:spPr>
          <a:xfrm>
            <a:off x="3271769" y="2393175"/>
            <a:ext cx="621600" cy="621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accent1"/>
                </a:solidFill>
                <a:latin typeface="Arial" panose="020B0604020202020204" pitchFamily="34" charset="0"/>
                <a:ea typeface="Fira Sans Extra Condensed Medium"/>
                <a:cs typeface="Arial" panose="020B0604020202020204" pitchFamily="34" charset="0"/>
                <a:sym typeface="Fira Sans Extra Condensed Medium"/>
              </a:rPr>
              <a:t>#6</a:t>
            </a:r>
            <a:endParaRPr sz="1800" dirty="0">
              <a:solidFill>
                <a:schemeClr val="accent1"/>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668" name="Google Shape;668;p49"/>
          <p:cNvSpPr/>
          <p:nvPr/>
        </p:nvSpPr>
        <p:spPr>
          <a:xfrm>
            <a:off x="5259369" y="2393175"/>
            <a:ext cx="621600" cy="621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accent1"/>
                </a:solidFill>
                <a:latin typeface="Arial" panose="020B0604020202020204" pitchFamily="34" charset="0"/>
                <a:ea typeface="Fira Sans Extra Condensed Medium"/>
                <a:cs typeface="Arial" panose="020B0604020202020204" pitchFamily="34" charset="0"/>
                <a:sym typeface="Fira Sans Extra Condensed Medium"/>
              </a:rPr>
              <a:t>#7</a:t>
            </a:r>
            <a:endParaRPr sz="1800" dirty="0">
              <a:solidFill>
                <a:schemeClr val="accent1"/>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669" name="Google Shape;669;p49"/>
          <p:cNvSpPr/>
          <p:nvPr/>
        </p:nvSpPr>
        <p:spPr>
          <a:xfrm>
            <a:off x="7246969" y="2393175"/>
            <a:ext cx="621600" cy="621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accent1"/>
                </a:solidFill>
                <a:latin typeface="Arial" panose="020B0604020202020204" pitchFamily="34" charset="0"/>
                <a:ea typeface="Fira Sans Extra Condensed Medium"/>
                <a:cs typeface="Arial" panose="020B0604020202020204" pitchFamily="34" charset="0"/>
                <a:sym typeface="Fira Sans Extra Condensed Medium"/>
              </a:rPr>
              <a:t>#8</a:t>
            </a:r>
            <a:endParaRPr sz="1800" dirty="0">
              <a:solidFill>
                <a:schemeClr val="accent1"/>
              </a:solidFill>
              <a:latin typeface="Arial" panose="020B0604020202020204" pitchFamily="34" charset="0"/>
              <a:ea typeface="Fira Sans Extra Condensed Medium"/>
              <a:cs typeface="Arial" panose="020B0604020202020204" pitchFamily="34" charset="0"/>
              <a:sym typeface="Fira Sans Extra Condensed Medium"/>
            </a:endParaRPr>
          </a:p>
        </p:txBody>
      </p:sp>
    </p:spTree>
    <p:extLst>
      <p:ext uri="{BB962C8B-B14F-4D97-AF65-F5344CB8AC3E}">
        <p14:creationId xmlns:p14="http://schemas.microsoft.com/office/powerpoint/2010/main" val="3783005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00" y="143811"/>
            <a:ext cx="7598598" cy="990900"/>
          </a:xfrm>
        </p:spPr>
        <p:txBody>
          <a:bodyPr/>
          <a:lstStyle/>
          <a:p>
            <a:r>
              <a:rPr lang="en-US" dirty="0" smtClean="0"/>
              <a:t>The many roles of the AE Local Program Director</a:t>
            </a:r>
            <a:endParaRPr lang="en-US" dirty="0"/>
          </a:p>
        </p:txBody>
      </p:sp>
      <p:graphicFrame>
        <p:nvGraphicFramePr>
          <p:cNvPr id="7" name="Diagram 6"/>
          <p:cNvGraphicFramePr/>
          <p:nvPr>
            <p:extLst/>
          </p:nvPr>
        </p:nvGraphicFramePr>
        <p:xfrm>
          <a:off x="0" y="972922"/>
          <a:ext cx="9144000" cy="4170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2472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49"/>
          <p:cNvSpPr txBox="1">
            <a:spLocks noGrp="1"/>
          </p:cNvSpPr>
          <p:nvPr>
            <p:ph type="title"/>
          </p:nvPr>
        </p:nvSpPr>
        <p:spPr>
          <a:xfrm>
            <a:off x="0" y="151186"/>
            <a:ext cx="9085478" cy="5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Arial" panose="020B0604020202020204" pitchFamily="34" charset="0"/>
                <a:cs typeface="Arial" panose="020B0604020202020204" pitchFamily="34" charset="0"/>
              </a:rPr>
              <a:t>13 Considerations</a:t>
            </a:r>
            <a:endParaRPr dirty="0">
              <a:latin typeface="Arial" panose="020B0604020202020204" pitchFamily="34" charset="0"/>
              <a:cs typeface="Arial" panose="020B0604020202020204" pitchFamily="34" charset="0"/>
            </a:endParaRPr>
          </a:p>
        </p:txBody>
      </p:sp>
      <p:grpSp>
        <p:nvGrpSpPr>
          <p:cNvPr id="641" name="Google Shape;641;p49"/>
          <p:cNvGrpSpPr/>
          <p:nvPr/>
        </p:nvGrpSpPr>
        <p:grpSpPr>
          <a:xfrm>
            <a:off x="308662" y="1829479"/>
            <a:ext cx="6938307" cy="1645041"/>
            <a:chOff x="3512551" y="2358282"/>
            <a:chExt cx="1597032" cy="378649"/>
          </a:xfrm>
        </p:grpSpPr>
        <p:grpSp>
          <p:nvGrpSpPr>
            <p:cNvPr id="642" name="Google Shape;642;p49"/>
            <p:cNvGrpSpPr/>
            <p:nvPr/>
          </p:nvGrpSpPr>
          <p:grpSpPr>
            <a:xfrm>
              <a:off x="3738198" y="2553002"/>
              <a:ext cx="1145834" cy="117"/>
              <a:chOff x="3738198" y="2553002"/>
              <a:chExt cx="1145834" cy="117"/>
            </a:xfrm>
          </p:grpSpPr>
          <p:cxnSp>
            <p:nvCxnSpPr>
              <p:cNvPr id="643" name="Google Shape;643;p49"/>
              <p:cNvCxnSpPr/>
              <p:nvPr/>
            </p:nvCxnSpPr>
            <p:spPr>
              <a:xfrm>
                <a:off x="4195395" y="2553002"/>
                <a:ext cx="231600" cy="0"/>
              </a:xfrm>
              <a:prstGeom prst="straightConnector1">
                <a:avLst/>
              </a:prstGeom>
              <a:noFill/>
              <a:ln w="28575" cap="flat" cmpd="sng">
                <a:solidFill>
                  <a:schemeClr val="accent3"/>
                </a:solidFill>
                <a:prstDash val="solid"/>
                <a:round/>
                <a:headEnd type="none" w="med" len="med"/>
                <a:tailEnd type="none" w="med" len="med"/>
              </a:ln>
            </p:spPr>
          </p:cxnSp>
          <p:cxnSp>
            <p:nvCxnSpPr>
              <p:cNvPr id="644" name="Google Shape;644;p49"/>
              <p:cNvCxnSpPr/>
              <p:nvPr/>
            </p:nvCxnSpPr>
            <p:spPr>
              <a:xfrm>
                <a:off x="4652432" y="2553002"/>
                <a:ext cx="231600" cy="0"/>
              </a:xfrm>
              <a:prstGeom prst="straightConnector1">
                <a:avLst/>
              </a:prstGeom>
              <a:noFill/>
              <a:ln w="28575" cap="flat" cmpd="sng">
                <a:solidFill>
                  <a:schemeClr val="accent3"/>
                </a:solidFill>
                <a:prstDash val="solid"/>
                <a:round/>
                <a:headEnd type="none" w="med" len="med"/>
                <a:tailEnd type="none" w="med" len="med"/>
              </a:ln>
            </p:spPr>
          </p:cxnSp>
          <p:cxnSp>
            <p:nvCxnSpPr>
              <p:cNvPr id="645" name="Google Shape;645;p49"/>
              <p:cNvCxnSpPr>
                <a:stCxn id="646" idx="6"/>
                <a:endCxn id="647" idx="2"/>
              </p:cNvCxnSpPr>
              <p:nvPr/>
            </p:nvCxnSpPr>
            <p:spPr>
              <a:xfrm>
                <a:off x="3738198" y="2553118"/>
                <a:ext cx="231300" cy="0"/>
              </a:xfrm>
              <a:prstGeom prst="straightConnector1">
                <a:avLst/>
              </a:prstGeom>
              <a:noFill/>
              <a:ln w="28575" cap="flat" cmpd="sng">
                <a:solidFill>
                  <a:schemeClr val="accent3"/>
                </a:solidFill>
                <a:prstDash val="solid"/>
                <a:round/>
                <a:headEnd type="none" w="med" len="med"/>
                <a:tailEnd type="none" w="med" len="med"/>
              </a:ln>
            </p:spPr>
          </p:cxnSp>
        </p:grpSp>
        <p:grpSp>
          <p:nvGrpSpPr>
            <p:cNvPr id="648" name="Google Shape;648;p49"/>
            <p:cNvGrpSpPr/>
            <p:nvPr/>
          </p:nvGrpSpPr>
          <p:grpSpPr>
            <a:xfrm>
              <a:off x="3969644" y="2440153"/>
              <a:ext cx="225900" cy="296779"/>
              <a:chOff x="3969644" y="2440153"/>
              <a:chExt cx="225900" cy="296779"/>
            </a:xfrm>
          </p:grpSpPr>
          <p:cxnSp>
            <p:nvCxnSpPr>
              <p:cNvPr id="649" name="Google Shape;649;p49"/>
              <p:cNvCxnSpPr/>
              <p:nvPr/>
            </p:nvCxnSpPr>
            <p:spPr>
              <a:xfrm>
                <a:off x="4082390" y="2637031"/>
                <a:ext cx="0" cy="99900"/>
              </a:xfrm>
              <a:prstGeom prst="straightConnector1">
                <a:avLst/>
              </a:prstGeom>
              <a:noFill/>
              <a:ln w="28575" cap="flat" cmpd="sng">
                <a:solidFill>
                  <a:schemeClr val="accent3"/>
                </a:solidFill>
                <a:prstDash val="solid"/>
                <a:round/>
                <a:headEnd type="none" w="med" len="med"/>
                <a:tailEnd type="none" w="med" len="med"/>
              </a:ln>
            </p:spPr>
          </p:cxnSp>
          <p:sp>
            <p:nvSpPr>
              <p:cNvPr id="647" name="Google Shape;647;p49"/>
              <p:cNvSpPr/>
              <p:nvPr/>
            </p:nvSpPr>
            <p:spPr>
              <a:xfrm>
                <a:off x="3969644" y="2440153"/>
                <a:ext cx="225900" cy="2259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9"/>
              <p:cNvSpPr/>
              <p:nvPr/>
            </p:nvSpPr>
            <p:spPr>
              <a:xfrm>
                <a:off x="3998471" y="2468982"/>
                <a:ext cx="168300" cy="1683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49"/>
            <p:cNvGrpSpPr/>
            <p:nvPr/>
          </p:nvGrpSpPr>
          <p:grpSpPr>
            <a:xfrm>
              <a:off x="4426818" y="2358282"/>
              <a:ext cx="225600" cy="307471"/>
              <a:chOff x="4426818" y="2358282"/>
              <a:chExt cx="225600" cy="307471"/>
            </a:xfrm>
          </p:grpSpPr>
          <p:cxnSp>
            <p:nvCxnSpPr>
              <p:cNvPr id="652" name="Google Shape;652;p49"/>
              <p:cNvCxnSpPr>
                <a:stCxn id="653" idx="0"/>
              </p:cNvCxnSpPr>
              <p:nvPr/>
            </p:nvCxnSpPr>
            <p:spPr>
              <a:xfrm rot="10800000">
                <a:off x="4539644" y="2358282"/>
                <a:ext cx="0" cy="110700"/>
              </a:xfrm>
              <a:prstGeom prst="straightConnector1">
                <a:avLst/>
              </a:prstGeom>
              <a:noFill/>
              <a:ln w="28575" cap="flat" cmpd="sng">
                <a:solidFill>
                  <a:schemeClr val="accent3"/>
                </a:solidFill>
                <a:prstDash val="solid"/>
                <a:round/>
                <a:headEnd type="none" w="med" len="med"/>
                <a:tailEnd type="none" w="med" len="med"/>
              </a:ln>
            </p:spPr>
          </p:cxnSp>
          <p:sp>
            <p:nvSpPr>
              <p:cNvPr id="654" name="Google Shape;654;p49"/>
              <p:cNvSpPr/>
              <p:nvPr/>
            </p:nvSpPr>
            <p:spPr>
              <a:xfrm>
                <a:off x="4426818" y="2440153"/>
                <a:ext cx="225600" cy="2256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9"/>
              <p:cNvSpPr/>
              <p:nvPr/>
            </p:nvSpPr>
            <p:spPr>
              <a:xfrm>
                <a:off x="4455644" y="2468982"/>
                <a:ext cx="168000" cy="168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49"/>
            <p:cNvGrpSpPr/>
            <p:nvPr/>
          </p:nvGrpSpPr>
          <p:grpSpPr>
            <a:xfrm>
              <a:off x="4883984" y="2440153"/>
              <a:ext cx="225600" cy="296479"/>
              <a:chOff x="4883984" y="2440153"/>
              <a:chExt cx="225600" cy="296479"/>
            </a:xfrm>
          </p:grpSpPr>
          <p:cxnSp>
            <p:nvCxnSpPr>
              <p:cNvPr id="656" name="Google Shape;656;p49"/>
              <p:cNvCxnSpPr/>
              <p:nvPr/>
            </p:nvCxnSpPr>
            <p:spPr>
              <a:xfrm>
                <a:off x="4996858" y="2637031"/>
                <a:ext cx="0" cy="99600"/>
              </a:xfrm>
              <a:prstGeom prst="straightConnector1">
                <a:avLst/>
              </a:prstGeom>
              <a:noFill/>
              <a:ln w="28575" cap="flat" cmpd="sng">
                <a:solidFill>
                  <a:schemeClr val="accent3"/>
                </a:solidFill>
                <a:prstDash val="solid"/>
                <a:round/>
                <a:headEnd type="none" w="med" len="med"/>
                <a:tailEnd type="none" w="med" len="med"/>
              </a:ln>
            </p:spPr>
          </p:cxnSp>
          <p:sp>
            <p:nvSpPr>
              <p:cNvPr id="657" name="Google Shape;657;p49"/>
              <p:cNvSpPr/>
              <p:nvPr/>
            </p:nvSpPr>
            <p:spPr>
              <a:xfrm>
                <a:off x="4883984" y="2440153"/>
                <a:ext cx="225600" cy="2256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9"/>
              <p:cNvSpPr/>
              <p:nvPr/>
            </p:nvSpPr>
            <p:spPr>
              <a:xfrm>
                <a:off x="4912810" y="2468982"/>
                <a:ext cx="168000" cy="168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49"/>
            <p:cNvGrpSpPr/>
            <p:nvPr/>
          </p:nvGrpSpPr>
          <p:grpSpPr>
            <a:xfrm>
              <a:off x="3512551" y="2358356"/>
              <a:ext cx="225647" cy="307629"/>
              <a:chOff x="2182679" y="2005014"/>
              <a:chExt cx="792300" cy="1080158"/>
            </a:xfrm>
          </p:grpSpPr>
          <p:cxnSp>
            <p:nvCxnSpPr>
              <p:cNvPr id="660" name="Google Shape;660;p49"/>
              <p:cNvCxnSpPr>
                <a:stCxn id="661" idx="0"/>
              </p:cNvCxnSpPr>
              <p:nvPr/>
            </p:nvCxnSpPr>
            <p:spPr>
              <a:xfrm rot="10800000">
                <a:off x="2578961" y="2005014"/>
                <a:ext cx="0" cy="388800"/>
              </a:xfrm>
              <a:prstGeom prst="straightConnector1">
                <a:avLst/>
              </a:prstGeom>
              <a:noFill/>
              <a:ln w="28575" cap="flat" cmpd="sng">
                <a:solidFill>
                  <a:schemeClr val="accent3"/>
                </a:solidFill>
                <a:prstDash val="solid"/>
                <a:round/>
                <a:headEnd type="none" w="med" len="med"/>
                <a:tailEnd type="none" w="med" len="med"/>
              </a:ln>
            </p:spPr>
          </p:cxnSp>
          <p:sp>
            <p:nvSpPr>
              <p:cNvPr id="646" name="Google Shape;646;p49"/>
              <p:cNvSpPr/>
              <p:nvPr/>
            </p:nvSpPr>
            <p:spPr>
              <a:xfrm>
                <a:off x="2182679" y="2292572"/>
                <a:ext cx="792300" cy="7926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9"/>
              <p:cNvSpPr/>
              <p:nvPr/>
            </p:nvSpPr>
            <p:spPr>
              <a:xfrm>
                <a:off x="2283911" y="2393814"/>
                <a:ext cx="590100" cy="5901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2" name="Google Shape;662;p49"/>
          <p:cNvSpPr txBox="1"/>
          <p:nvPr/>
        </p:nvSpPr>
        <p:spPr>
          <a:xfrm>
            <a:off x="49986" y="1035173"/>
            <a:ext cx="1497675" cy="45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smtClean="0">
                <a:solidFill>
                  <a:schemeClr val="lt2"/>
                </a:solidFill>
                <a:latin typeface="Arial" panose="020B0604020202020204" pitchFamily="34" charset="0"/>
                <a:ea typeface="Lato"/>
                <a:cs typeface="Arial" panose="020B0604020202020204" pitchFamily="34" charset="0"/>
                <a:sym typeface="Lato"/>
              </a:rPr>
              <a:t>Qualified staff; high quality PD</a:t>
            </a:r>
            <a:endParaRPr dirty="0">
              <a:solidFill>
                <a:schemeClr val="lt2"/>
              </a:solidFill>
              <a:latin typeface="Arial" panose="020B0604020202020204" pitchFamily="34" charset="0"/>
              <a:ea typeface="Lato"/>
              <a:cs typeface="Arial" panose="020B0604020202020204" pitchFamily="34" charset="0"/>
              <a:sym typeface="Lato"/>
            </a:endParaRPr>
          </a:p>
        </p:txBody>
      </p:sp>
      <p:sp>
        <p:nvSpPr>
          <p:cNvPr id="663" name="Google Shape;663;p49"/>
          <p:cNvSpPr txBox="1"/>
          <p:nvPr/>
        </p:nvSpPr>
        <p:spPr>
          <a:xfrm>
            <a:off x="3729888" y="1152913"/>
            <a:ext cx="2130600" cy="45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dirty="0" smtClean="0">
                <a:solidFill>
                  <a:schemeClr val="lt2"/>
                </a:solidFill>
                <a:latin typeface="Arial" panose="020B0604020202020204" pitchFamily="34" charset="0"/>
                <a:ea typeface="Lato"/>
                <a:cs typeface="Arial" panose="020B0604020202020204" pitchFamily="34" charset="0"/>
                <a:sym typeface="Lato"/>
              </a:rPr>
              <a:t>Flexible schedule and effective coordination with community service providers</a:t>
            </a:r>
            <a:endParaRPr dirty="0">
              <a:solidFill>
                <a:schemeClr val="lt2"/>
              </a:solidFill>
              <a:latin typeface="Arial" panose="020B0604020202020204" pitchFamily="34" charset="0"/>
              <a:ea typeface="Lato"/>
              <a:cs typeface="Arial" panose="020B0604020202020204" pitchFamily="34" charset="0"/>
              <a:sym typeface="Lato"/>
            </a:endParaRPr>
          </a:p>
        </p:txBody>
      </p:sp>
      <p:sp>
        <p:nvSpPr>
          <p:cNvPr id="664" name="Google Shape;664;p49"/>
          <p:cNvSpPr txBox="1"/>
          <p:nvPr/>
        </p:nvSpPr>
        <p:spPr>
          <a:xfrm>
            <a:off x="1884824" y="3707696"/>
            <a:ext cx="1575266" cy="712068"/>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smtClean="0">
                <a:solidFill>
                  <a:schemeClr val="lt2"/>
                </a:solidFill>
                <a:latin typeface="Lato"/>
                <a:ea typeface="Lato"/>
                <a:cs typeface="Lato"/>
                <a:sym typeface="Lato"/>
              </a:rPr>
              <a:t>Coodination with other service providers for the development of career pathways</a:t>
            </a:r>
            <a:endParaRPr dirty="0">
              <a:solidFill>
                <a:schemeClr val="lt2"/>
              </a:solidFill>
              <a:latin typeface="Lato"/>
              <a:ea typeface="Lato"/>
              <a:cs typeface="Lato"/>
              <a:sym typeface="Lato"/>
            </a:endParaRPr>
          </a:p>
        </p:txBody>
      </p:sp>
      <p:sp>
        <p:nvSpPr>
          <p:cNvPr id="665" name="Google Shape;665;p49"/>
          <p:cNvSpPr txBox="1"/>
          <p:nvPr/>
        </p:nvSpPr>
        <p:spPr>
          <a:xfrm>
            <a:off x="5691555" y="3566422"/>
            <a:ext cx="2130600" cy="45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smtClean="0">
                <a:solidFill>
                  <a:schemeClr val="lt2"/>
                </a:solidFill>
                <a:latin typeface="Arial" panose="020B0604020202020204" pitchFamily="34" charset="0"/>
                <a:ea typeface="Lato"/>
                <a:cs typeface="Arial" panose="020B0604020202020204" pitchFamily="34" charset="0"/>
                <a:sym typeface="Lato"/>
              </a:rPr>
              <a:t>High quality MIS system</a:t>
            </a:r>
            <a:endParaRPr dirty="0">
              <a:solidFill>
                <a:schemeClr val="lt2"/>
              </a:solidFill>
              <a:latin typeface="Arial" panose="020B0604020202020204" pitchFamily="34" charset="0"/>
              <a:ea typeface="Lato"/>
              <a:cs typeface="Arial" panose="020B0604020202020204" pitchFamily="34" charset="0"/>
              <a:sym typeface="Lato"/>
            </a:endParaRPr>
          </a:p>
        </p:txBody>
      </p:sp>
      <p:sp>
        <p:nvSpPr>
          <p:cNvPr id="666" name="Google Shape;666;p49"/>
          <p:cNvSpPr/>
          <p:nvPr/>
        </p:nvSpPr>
        <p:spPr>
          <a:xfrm>
            <a:off x="475167" y="2364427"/>
            <a:ext cx="621600" cy="621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accent1"/>
                </a:solidFill>
                <a:latin typeface="Arial" panose="020B0604020202020204" pitchFamily="34" charset="0"/>
                <a:ea typeface="Fira Sans Extra Condensed Medium"/>
                <a:cs typeface="Arial" panose="020B0604020202020204" pitchFamily="34" charset="0"/>
                <a:sym typeface="Fira Sans Extra Condensed Medium"/>
              </a:rPr>
              <a:t>#9</a:t>
            </a:r>
            <a:endParaRPr sz="1800" dirty="0">
              <a:solidFill>
                <a:schemeClr val="accent1"/>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667" name="Google Shape;667;p49"/>
          <p:cNvSpPr/>
          <p:nvPr/>
        </p:nvSpPr>
        <p:spPr>
          <a:xfrm>
            <a:off x="2458188" y="2371625"/>
            <a:ext cx="676132" cy="621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smtClean="0">
                <a:solidFill>
                  <a:schemeClr val="accent1"/>
                </a:solidFill>
                <a:latin typeface="Arial" panose="020B0604020202020204" pitchFamily="34" charset="0"/>
                <a:ea typeface="Fira Sans Extra Condensed Medium"/>
                <a:cs typeface="Arial" panose="020B0604020202020204" pitchFamily="34" charset="0"/>
                <a:sym typeface="Fira Sans Extra Condensed Medium"/>
              </a:rPr>
              <a:t>#</a:t>
            </a:r>
            <a:r>
              <a:rPr lang="en" dirty="0" smtClean="0">
                <a:solidFill>
                  <a:schemeClr val="accent1"/>
                </a:solidFill>
                <a:latin typeface="Arial" panose="020B0604020202020204" pitchFamily="34" charset="0"/>
                <a:ea typeface="Fira Sans Extra Condensed Medium"/>
                <a:cs typeface="Arial" panose="020B0604020202020204" pitchFamily="34" charset="0"/>
                <a:sym typeface="Fira Sans Extra Condensed Medium"/>
              </a:rPr>
              <a:t>10</a:t>
            </a:r>
            <a:endParaRPr dirty="0">
              <a:solidFill>
                <a:schemeClr val="accent1"/>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668" name="Google Shape;668;p49"/>
          <p:cNvSpPr/>
          <p:nvPr/>
        </p:nvSpPr>
        <p:spPr>
          <a:xfrm>
            <a:off x="4429529" y="2326770"/>
            <a:ext cx="731318" cy="696913"/>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accent1"/>
                </a:solidFill>
                <a:latin typeface="Arial" panose="020B0604020202020204" pitchFamily="34" charset="0"/>
                <a:ea typeface="Fira Sans Extra Condensed Medium"/>
                <a:cs typeface="Arial" panose="020B0604020202020204" pitchFamily="34" charset="0"/>
                <a:sym typeface="Fira Sans Extra Condensed Medium"/>
              </a:rPr>
              <a:t>#11</a:t>
            </a:r>
            <a:endParaRPr dirty="0">
              <a:solidFill>
                <a:schemeClr val="accent1"/>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669" name="Google Shape;669;p49"/>
          <p:cNvSpPr/>
          <p:nvPr/>
        </p:nvSpPr>
        <p:spPr>
          <a:xfrm>
            <a:off x="6446055" y="2364426"/>
            <a:ext cx="621600" cy="621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smtClean="0">
                <a:solidFill>
                  <a:schemeClr val="accent1"/>
                </a:solidFill>
                <a:latin typeface="Arial" panose="020B0604020202020204" pitchFamily="34" charset="0"/>
                <a:ea typeface="Fira Sans Extra Condensed Medium"/>
                <a:cs typeface="Arial" panose="020B0604020202020204" pitchFamily="34" charset="0"/>
                <a:sym typeface="Fira Sans Extra Condensed Medium"/>
              </a:rPr>
              <a:t>#12</a:t>
            </a:r>
            <a:endParaRPr sz="1200" dirty="0">
              <a:solidFill>
                <a:schemeClr val="accent1"/>
              </a:solidFill>
              <a:latin typeface="Arial" panose="020B0604020202020204" pitchFamily="34" charset="0"/>
              <a:ea typeface="Fira Sans Extra Condensed Medium"/>
              <a:cs typeface="Arial" panose="020B0604020202020204" pitchFamily="34" charset="0"/>
              <a:sym typeface="Fira Sans Extra Condensed Medium"/>
            </a:endParaRPr>
          </a:p>
        </p:txBody>
      </p:sp>
      <p:pic>
        <p:nvPicPr>
          <p:cNvPr id="3" name="Picture 2"/>
          <p:cNvPicPr>
            <a:picLocks noChangeAspect="1"/>
          </p:cNvPicPr>
          <p:nvPr/>
        </p:nvPicPr>
        <p:blipFill>
          <a:blip r:embed="rId3"/>
          <a:stretch>
            <a:fillRect/>
          </a:stretch>
        </p:blipFill>
        <p:spPr>
          <a:xfrm>
            <a:off x="7262535" y="1918695"/>
            <a:ext cx="1718703" cy="1408094"/>
          </a:xfrm>
          <a:prstGeom prst="rect">
            <a:avLst/>
          </a:prstGeom>
        </p:spPr>
      </p:pic>
      <p:sp>
        <p:nvSpPr>
          <p:cNvPr id="4" name="TextBox 3"/>
          <p:cNvSpPr txBox="1"/>
          <p:nvPr/>
        </p:nvSpPr>
        <p:spPr>
          <a:xfrm>
            <a:off x="7880298" y="1164443"/>
            <a:ext cx="1263702" cy="523220"/>
          </a:xfrm>
          <a:prstGeom prst="rect">
            <a:avLst/>
          </a:prstGeom>
          <a:noFill/>
        </p:spPr>
        <p:txBody>
          <a:bodyPr wrap="square" rtlCol="0">
            <a:spAutoFit/>
          </a:bodyPr>
          <a:lstStyle/>
          <a:p>
            <a:r>
              <a:rPr lang="en-US" dirty="0" smtClean="0"/>
              <a:t>Regional need for ELA</a:t>
            </a:r>
            <a:endParaRPr lang="en-US" dirty="0"/>
          </a:p>
        </p:txBody>
      </p:sp>
    </p:spTree>
    <p:extLst>
      <p:ext uri="{BB962C8B-B14F-4D97-AF65-F5344CB8AC3E}">
        <p14:creationId xmlns:p14="http://schemas.microsoft.com/office/powerpoint/2010/main" val="40583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13365" y="97121"/>
            <a:ext cx="6382226" cy="5470480"/>
          </a:xfrm>
          <a:prstGeom prst="rect">
            <a:avLst/>
          </a:prstGeom>
        </p:spPr>
      </p:pic>
    </p:spTree>
    <p:extLst>
      <p:ext uri="{BB962C8B-B14F-4D97-AF65-F5344CB8AC3E}">
        <p14:creationId xmlns:p14="http://schemas.microsoft.com/office/powerpoint/2010/main" val="1715254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74" y="98275"/>
            <a:ext cx="7276779" cy="548700"/>
          </a:xfrm>
        </p:spPr>
        <p:txBody>
          <a:bodyPr/>
          <a:lstStyle/>
          <a:p>
            <a:r>
              <a:rPr lang="en-US" dirty="0" smtClean="0">
                <a:latin typeface="Century" panose="02040604050505020304" pitchFamily="18" charset="0"/>
              </a:rPr>
              <a:t>Re-applications (Non-competitive)</a:t>
            </a:r>
            <a:endParaRPr lang="en-US" dirty="0">
              <a:latin typeface="Century" panose="02040604050505020304" pitchFamily="18" charset="0"/>
            </a:endParaRPr>
          </a:p>
        </p:txBody>
      </p:sp>
      <p:grpSp>
        <p:nvGrpSpPr>
          <p:cNvPr id="3" name="Google Shape;7741;p62"/>
          <p:cNvGrpSpPr/>
          <p:nvPr/>
        </p:nvGrpSpPr>
        <p:grpSpPr>
          <a:xfrm>
            <a:off x="687629" y="646975"/>
            <a:ext cx="7768742" cy="4151796"/>
            <a:chOff x="1839112" y="2209163"/>
            <a:chExt cx="1918159" cy="2233784"/>
          </a:xfrm>
        </p:grpSpPr>
        <p:sp>
          <p:nvSpPr>
            <p:cNvPr id="4" name="Google Shape;7742;p62"/>
            <p:cNvSpPr/>
            <p:nvPr/>
          </p:nvSpPr>
          <p:spPr>
            <a:xfrm>
              <a:off x="1839112" y="2209163"/>
              <a:ext cx="575100" cy="575100"/>
            </a:xfrm>
            <a:prstGeom prst="flowChartConnector">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743;p62"/>
            <p:cNvSpPr/>
            <p:nvPr/>
          </p:nvSpPr>
          <p:spPr>
            <a:xfrm>
              <a:off x="3182171" y="2209163"/>
              <a:ext cx="575100" cy="575100"/>
            </a:xfrm>
            <a:prstGeom prst="flowChartConnector">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744;p62"/>
            <p:cNvSpPr/>
            <p:nvPr/>
          </p:nvSpPr>
          <p:spPr>
            <a:xfrm>
              <a:off x="3182171" y="3040766"/>
              <a:ext cx="575100" cy="575100"/>
            </a:xfrm>
            <a:prstGeom prst="flowChartConnector">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7745;p62"/>
            <p:cNvCxnSpPr>
              <a:stCxn id="4" idx="6"/>
              <a:endCxn id="5" idx="2"/>
            </p:cNvCxnSpPr>
            <p:nvPr/>
          </p:nvCxnSpPr>
          <p:spPr>
            <a:xfrm>
              <a:off x="2414212" y="2496713"/>
              <a:ext cx="768000" cy="600"/>
            </a:xfrm>
            <a:prstGeom prst="bentConnector3">
              <a:avLst>
                <a:gd name="adj1" fmla="val 50017"/>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cxnSp>
        <p:cxnSp>
          <p:nvCxnSpPr>
            <p:cNvPr id="8" name="Google Shape;7746;p62"/>
            <p:cNvCxnSpPr>
              <a:stCxn id="5" idx="4"/>
              <a:endCxn id="11" idx="0"/>
            </p:cNvCxnSpPr>
            <p:nvPr/>
          </p:nvCxnSpPr>
          <p:spPr>
            <a:xfrm rot="5400000">
              <a:off x="2669921" y="2240963"/>
              <a:ext cx="256500" cy="1343100"/>
            </a:xfrm>
            <a:prstGeom prst="bentConnector3">
              <a:avLst>
                <a:gd name="adj1" fmla="val 50000"/>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cxnSp>
        <p:cxnSp>
          <p:nvCxnSpPr>
            <p:cNvPr id="9" name="Google Shape;7748;p62"/>
            <p:cNvCxnSpPr>
              <a:stCxn id="11" idx="6"/>
              <a:endCxn id="6" idx="2"/>
            </p:cNvCxnSpPr>
            <p:nvPr/>
          </p:nvCxnSpPr>
          <p:spPr>
            <a:xfrm>
              <a:off x="2414212" y="3328316"/>
              <a:ext cx="768000" cy="600"/>
            </a:xfrm>
            <a:prstGeom prst="bentConnector3">
              <a:avLst>
                <a:gd name="adj1" fmla="val 50017"/>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cxnSp>
        <p:cxnSp>
          <p:nvCxnSpPr>
            <p:cNvPr id="10" name="Google Shape;7749;p62"/>
            <p:cNvCxnSpPr>
              <a:stCxn id="6" idx="4"/>
              <a:endCxn id="12" idx="0"/>
            </p:cNvCxnSpPr>
            <p:nvPr/>
          </p:nvCxnSpPr>
          <p:spPr>
            <a:xfrm rot="5400000">
              <a:off x="2672171" y="3070316"/>
              <a:ext cx="252000" cy="1343100"/>
            </a:xfrm>
            <a:prstGeom prst="bentConnector3">
              <a:avLst>
                <a:gd name="adj1" fmla="val 49996"/>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cxnSp>
        <p:sp>
          <p:nvSpPr>
            <p:cNvPr id="11" name="Google Shape;7747;p62"/>
            <p:cNvSpPr/>
            <p:nvPr/>
          </p:nvSpPr>
          <p:spPr>
            <a:xfrm>
              <a:off x="1839112" y="3040766"/>
              <a:ext cx="575100" cy="575100"/>
            </a:xfrm>
            <a:prstGeom prst="flowChartConnector">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750;p62"/>
            <p:cNvSpPr/>
            <p:nvPr/>
          </p:nvSpPr>
          <p:spPr>
            <a:xfrm>
              <a:off x="1839112" y="3867848"/>
              <a:ext cx="575100" cy="575100"/>
            </a:xfrm>
            <a:prstGeom prst="flowChartConnector">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751;p62"/>
            <p:cNvSpPr/>
            <p:nvPr/>
          </p:nvSpPr>
          <p:spPr>
            <a:xfrm>
              <a:off x="3182171" y="3867848"/>
              <a:ext cx="575100" cy="575100"/>
            </a:xfrm>
            <a:prstGeom prst="flowChartConnector">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 name="Google Shape;7752;p62"/>
            <p:cNvCxnSpPr>
              <a:endCxn id="13" idx="2"/>
            </p:cNvCxnSpPr>
            <p:nvPr/>
          </p:nvCxnSpPr>
          <p:spPr>
            <a:xfrm>
              <a:off x="2413871" y="4154498"/>
              <a:ext cx="768300" cy="900"/>
            </a:xfrm>
            <a:prstGeom prst="bentConnector3">
              <a:avLst>
                <a:gd name="adj1" fmla="val 50000"/>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cxnSp>
      </p:grpSp>
      <p:sp>
        <p:nvSpPr>
          <p:cNvPr id="15" name="TextBox 14"/>
          <p:cNvSpPr txBox="1"/>
          <p:nvPr/>
        </p:nvSpPr>
        <p:spPr>
          <a:xfrm>
            <a:off x="965606" y="1024128"/>
            <a:ext cx="1704442" cy="307777"/>
          </a:xfrm>
          <a:prstGeom prst="rect">
            <a:avLst/>
          </a:prstGeom>
          <a:noFill/>
        </p:spPr>
        <p:txBody>
          <a:bodyPr wrap="square" rtlCol="0">
            <a:spAutoFit/>
          </a:bodyPr>
          <a:lstStyle/>
          <a:p>
            <a:pPr algn="ctr"/>
            <a:r>
              <a:rPr lang="en-US" dirty="0" smtClean="0"/>
              <a:t>Use of funds</a:t>
            </a:r>
            <a:endParaRPr lang="en-US" dirty="0"/>
          </a:p>
        </p:txBody>
      </p:sp>
      <p:sp>
        <p:nvSpPr>
          <p:cNvPr id="16" name="TextBox 15"/>
          <p:cNvSpPr txBox="1"/>
          <p:nvPr/>
        </p:nvSpPr>
        <p:spPr>
          <a:xfrm>
            <a:off x="6488582" y="1016813"/>
            <a:ext cx="1697127" cy="314553"/>
          </a:xfrm>
          <a:prstGeom prst="rect">
            <a:avLst/>
          </a:prstGeom>
          <a:noFill/>
        </p:spPr>
        <p:txBody>
          <a:bodyPr wrap="square" rtlCol="0">
            <a:spAutoFit/>
          </a:bodyPr>
          <a:lstStyle/>
          <a:p>
            <a:r>
              <a:rPr lang="en-US" dirty="0" smtClean="0"/>
              <a:t>13 Considerations</a:t>
            </a:r>
            <a:endParaRPr lang="en-US" dirty="0"/>
          </a:p>
        </p:txBody>
      </p:sp>
      <p:sp>
        <p:nvSpPr>
          <p:cNvPr id="17" name="TextBox 16"/>
          <p:cNvSpPr txBox="1"/>
          <p:nvPr/>
        </p:nvSpPr>
        <p:spPr>
          <a:xfrm>
            <a:off x="6488582" y="2464345"/>
            <a:ext cx="1945843" cy="523220"/>
          </a:xfrm>
          <a:prstGeom prst="rect">
            <a:avLst/>
          </a:prstGeom>
          <a:noFill/>
        </p:spPr>
        <p:txBody>
          <a:bodyPr wrap="square" rtlCol="0">
            <a:spAutoFit/>
          </a:bodyPr>
          <a:lstStyle/>
          <a:p>
            <a:r>
              <a:rPr lang="en-US" dirty="0" smtClean="0"/>
              <a:t>Changes to original application</a:t>
            </a:r>
            <a:endParaRPr lang="en-US" dirty="0"/>
          </a:p>
        </p:txBody>
      </p:sp>
      <p:sp>
        <p:nvSpPr>
          <p:cNvPr id="18" name="TextBox 17"/>
          <p:cNvSpPr txBox="1"/>
          <p:nvPr/>
        </p:nvSpPr>
        <p:spPr>
          <a:xfrm>
            <a:off x="1021283" y="2399352"/>
            <a:ext cx="1814848" cy="523220"/>
          </a:xfrm>
          <a:prstGeom prst="rect">
            <a:avLst/>
          </a:prstGeom>
          <a:noFill/>
        </p:spPr>
        <p:txBody>
          <a:bodyPr wrap="square" rtlCol="0">
            <a:spAutoFit/>
          </a:bodyPr>
          <a:lstStyle/>
          <a:p>
            <a:r>
              <a:rPr lang="en-US" dirty="0" smtClean="0"/>
              <a:t>Program monitoring, evaluations, goals</a:t>
            </a:r>
            <a:endParaRPr lang="en-US" dirty="0"/>
          </a:p>
        </p:txBody>
      </p:sp>
      <p:sp>
        <p:nvSpPr>
          <p:cNvPr id="19" name="TextBox 18"/>
          <p:cNvSpPr txBox="1"/>
          <p:nvPr/>
        </p:nvSpPr>
        <p:spPr>
          <a:xfrm>
            <a:off x="916283" y="4108760"/>
            <a:ext cx="1870525" cy="307777"/>
          </a:xfrm>
          <a:prstGeom prst="rect">
            <a:avLst/>
          </a:prstGeom>
          <a:noFill/>
        </p:spPr>
        <p:txBody>
          <a:bodyPr wrap="square" rtlCol="0">
            <a:spAutoFit/>
          </a:bodyPr>
          <a:lstStyle/>
          <a:p>
            <a:r>
              <a:rPr lang="en-US" dirty="0" smtClean="0"/>
              <a:t>Staffing &amp; PD Plans</a:t>
            </a:r>
            <a:endParaRPr lang="en-US" dirty="0"/>
          </a:p>
        </p:txBody>
      </p:sp>
      <p:sp>
        <p:nvSpPr>
          <p:cNvPr id="20" name="TextBox 19"/>
          <p:cNvSpPr txBox="1"/>
          <p:nvPr/>
        </p:nvSpPr>
        <p:spPr>
          <a:xfrm>
            <a:off x="6898234" y="4106378"/>
            <a:ext cx="1411834" cy="307777"/>
          </a:xfrm>
          <a:prstGeom prst="rect">
            <a:avLst/>
          </a:prstGeom>
          <a:noFill/>
        </p:spPr>
        <p:txBody>
          <a:bodyPr wrap="square" rtlCol="0">
            <a:spAutoFit/>
          </a:bodyPr>
          <a:lstStyle/>
          <a:p>
            <a:r>
              <a:rPr lang="en-US" dirty="0" smtClean="0"/>
              <a:t>Budgets</a:t>
            </a:r>
            <a:endParaRPr lang="en-US" dirty="0"/>
          </a:p>
        </p:txBody>
      </p:sp>
    </p:spTree>
    <p:extLst>
      <p:ext uri="{BB962C8B-B14F-4D97-AF65-F5344CB8AC3E}">
        <p14:creationId xmlns:p14="http://schemas.microsoft.com/office/powerpoint/2010/main" val="1925541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even s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3" y="0"/>
            <a:ext cx="9035061" cy="52449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20717" y="987552"/>
            <a:ext cx="1967789" cy="307777"/>
          </a:xfrm>
          <a:prstGeom prst="rect">
            <a:avLst/>
          </a:prstGeom>
          <a:noFill/>
        </p:spPr>
        <p:txBody>
          <a:bodyPr wrap="square" rtlCol="0">
            <a:spAutoFit/>
          </a:bodyPr>
          <a:lstStyle/>
          <a:p>
            <a:r>
              <a:rPr lang="en-US" dirty="0" smtClean="0"/>
              <a:t>1) General Information</a:t>
            </a:r>
            <a:endParaRPr lang="en-US" dirty="0"/>
          </a:p>
        </p:txBody>
      </p:sp>
      <p:sp>
        <p:nvSpPr>
          <p:cNvPr id="4" name="TextBox 3"/>
          <p:cNvSpPr txBox="1"/>
          <p:nvPr/>
        </p:nvSpPr>
        <p:spPr>
          <a:xfrm>
            <a:off x="6473952" y="2099462"/>
            <a:ext cx="1536192" cy="307777"/>
          </a:xfrm>
          <a:prstGeom prst="rect">
            <a:avLst/>
          </a:prstGeom>
          <a:noFill/>
        </p:spPr>
        <p:txBody>
          <a:bodyPr wrap="square" rtlCol="0">
            <a:spAutoFit/>
          </a:bodyPr>
          <a:lstStyle/>
          <a:p>
            <a:r>
              <a:rPr lang="en-US" dirty="0" smtClean="0"/>
              <a:t>2) Cover Page</a:t>
            </a:r>
            <a:endParaRPr lang="en-US" dirty="0"/>
          </a:p>
        </p:txBody>
      </p:sp>
      <p:sp>
        <p:nvSpPr>
          <p:cNvPr id="5" name="TextBox 4"/>
          <p:cNvSpPr txBox="1"/>
          <p:nvPr/>
        </p:nvSpPr>
        <p:spPr>
          <a:xfrm>
            <a:off x="5471769" y="3270433"/>
            <a:ext cx="1770279" cy="738664"/>
          </a:xfrm>
          <a:prstGeom prst="rect">
            <a:avLst/>
          </a:prstGeom>
          <a:noFill/>
        </p:spPr>
        <p:txBody>
          <a:bodyPr wrap="square" rtlCol="0">
            <a:spAutoFit/>
          </a:bodyPr>
          <a:lstStyle/>
          <a:p>
            <a:pPr algn="r"/>
            <a:r>
              <a:rPr lang="en-US" dirty="0" smtClean="0">
                <a:solidFill>
                  <a:schemeClr val="bg1"/>
                </a:solidFill>
              </a:rPr>
              <a:t>3) General &amp; Program Assurances</a:t>
            </a:r>
            <a:endParaRPr lang="en-US" dirty="0">
              <a:solidFill>
                <a:schemeClr val="bg1"/>
              </a:solidFill>
            </a:endParaRPr>
          </a:p>
        </p:txBody>
      </p:sp>
      <p:sp>
        <p:nvSpPr>
          <p:cNvPr id="6" name="TextBox 5"/>
          <p:cNvSpPr txBox="1"/>
          <p:nvPr/>
        </p:nvSpPr>
        <p:spPr>
          <a:xfrm>
            <a:off x="3671835" y="4103827"/>
            <a:ext cx="1806855" cy="307777"/>
          </a:xfrm>
          <a:prstGeom prst="rect">
            <a:avLst/>
          </a:prstGeom>
          <a:noFill/>
        </p:spPr>
        <p:txBody>
          <a:bodyPr wrap="square" rtlCol="0">
            <a:spAutoFit/>
          </a:bodyPr>
          <a:lstStyle/>
          <a:p>
            <a:r>
              <a:rPr lang="en-US" dirty="0" smtClean="0"/>
              <a:t>4) GEPA Attestation</a:t>
            </a:r>
            <a:endParaRPr lang="en-US" dirty="0"/>
          </a:p>
        </p:txBody>
      </p:sp>
      <p:sp>
        <p:nvSpPr>
          <p:cNvPr id="7" name="TextBox 6"/>
          <p:cNvSpPr txBox="1"/>
          <p:nvPr/>
        </p:nvSpPr>
        <p:spPr>
          <a:xfrm>
            <a:off x="1668259" y="3434401"/>
            <a:ext cx="2055176" cy="307777"/>
          </a:xfrm>
          <a:prstGeom prst="rect">
            <a:avLst/>
          </a:prstGeom>
          <a:noFill/>
        </p:spPr>
        <p:txBody>
          <a:bodyPr wrap="square" rtlCol="0">
            <a:spAutoFit/>
          </a:bodyPr>
          <a:lstStyle/>
          <a:p>
            <a:r>
              <a:rPr lang="en-US" dirty="0" smtClean="0"/>
              <a:t>5) A Narrative</a:t>
            </a:r>
            <a:endParaRPr lang="en-US" dirty="0"/>
          </a:p>
        </p:txBody>
      </p:sp>
      <p:sp>
        <p:nvSpPr>
          <p:cNvPr id="8" name="TextBox 7"/>
          <p:cNvSpPr txBox="1"/>
          <p:nvPr/>
        </p:nvSpPr>
        <p:spPr>
          <a:xfrm>
            <a:off x="1250899" y="2011680"/>
            <a:ext cx="1155802" cy="523220"/>
          </a:xfrm>
          <a:prstGeom prst="rect">
            <a:avLst/>
          </a:prstGeom>
          <a:noFill/>
        </p:spPr>
        <p:txBody>
          <a:bodyPr wrap="square" rtlCol="0">
            <a:spAutoFit/>
          </a:bodyPr>
          <a:lstStyle/>
          <a:p>
            <a:r>
              <a:rPr lang="en-US" dirty="0" smtClean="0"/>
              <a:t>6) Budget Documents</a:t>
            </a:r>
            <a:endParaRPr lang="en-US" dirty="0"/>
          </a:p>
        </p:txBody>
      </p:sp>
      <p:sp>
        <p:nvSpPr>
          <p:cNvPr id="9" name="TextBox 8"/>
          <p:cNvSpPr txBox="1"/>
          <p:nvPr/>
        </p:nvSpPr>
        <p:spPr>
          <a:xfrm>
            <a:off x="2670049" y="994867"/>
            <a:ext cx="1397202" cy="307777"/>
          </a:xfrm>
          <a:prstGeom prst="rect">
            <a:avLst/>
          </a:prstGeom>
          <a:noFill/>
        </p:spPr>
        <p:txBody>
          <a:bodyPr wrap="square" rtlCol="0">
            <a:spAutoFit/>
          </a:bodyPr>
          <a:lstStyle/>
          <a:p>
            <a:r>
              <a:rPr lang="en-US" dirty="0" smtClean="0"/>
              <a:t>7) Attachments</a:t>
            </a:r>
            <a:endParaRPr lang="en-US" dirty="0"/>
          </a:p>
        </p:txBody>
      </p:sp>
    </p:spTree>
    <p:extLst>
      <p:ext uri="{BB962C8B-B14F-4D97-AF65-F5344CB8AC3E}">
        <p14:creationId xmlns:p14="http://schemas.microsoft.com/office/powerpoint/2010/main" val="34723149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p:cNvGraphicFramePr>
            <a:graphicFrameLocks/>
          </p:cNvGraphicFramePr>
          <p:nvPr>
            <p:extLst>
              <p:ext uri="{D42A27DB-BD31-4B8C-83A1-F6EECF244321}">
                <p14:modId xmlns:p14="http://schemas.microsoft.com/office/powerpoint/2010/main" val="2113262204"/>
              </p:ext>
            </p:extLst>
          </p:nvPr>
        </p:nvGraphicFramePr>
        <p:xfrm>
          <a:off x="4089196" y="124357"/>
          <a:ext cx="4831690" cy="4929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419919" y="1009496"/>
            <a:ext cx="2188654" cy="524301"/>
          </a:xfrm>
          <a:prstGeom prst="rect">
            <a:avLst/>
          </a:prstGeom>
        </p:spPr>
      </p:pic>
      <p:sp>
        <p:nvSpPr>
          <p:cNvPr id="4" name="Rectangle 3"/>
          <p:cNvSpPr/>
          <p:nvPr/>
        </p:nvSpPr>
        <p:spPr>
          <a:xfrm>
            <a:off x="346767" y="1605288"/>
            <a:ext cx="3354724" cy="2462213"/>
          </a:xfrm>
          <a:prstGeom prst="rect">
            <a:avLst/>
          </a:prstGeom>
        </p:spPr>
        <p:txBody>
          <a:bodyPr wrap="square">
            <a:spAutoFit/>
          </a:bodyPr>
          <a:lstStyle/>
          <a:p>
            <a:pPr marL="285750" indent="-285750">
              <a:buFont typeface="Wingdings" panose="05000000000000000000" pitchFamily="2" charset="2"/>
              <a:buChar char="Ø"/>
            </a:pPr>
            <a:r>
              <a:rPr lang="en-US" dirty="0"/>
              <a:t>State Plan (WIOA)</a:t>
            </a:r>
          </a:p>
          <a:p>
            <a:pPr marL="285750" indent="-285750">
              <a:buFont typeface="Wingdings" panose="05000000000000000000" pitchFamily="2" charset="2"/>
              <a:buChar char="Ø"/>
            </a:pPr>
            <a:r>
              <a:rPr lang="en-US" dirty="0"/>
              <a:t>Statewide Initiatives, including Next Gen</a:t>
            </a:r>
          </a:p>
          <a:p>
            <a:pPr marL="285750" indent="-285750">
              <a:buFont typeface="Wingdings" panose="05000000000000000000" pitchFamily="2" charset="2"/>
              <a:buChar char="Ø"/>
            </a:pPr>
            <a:r>
              <a:rPr lang="en-US" dirty="0"/>
              <a:t>Develop integrated programming, referrals to/from core partners &amp; local service providers</a:t>
            </a:r>
          </a:p>
          <a:p>
            <a:pPr marL="285750" indent="-285750">
              <a:buFont typeface="Wingdings" panose="05000000000000000000" pitchFamily="2" charset="2"/>
              <a:buChar char="Ø"/>
            </a:pPr>
            <a:r>
              <a:rPr lang="en-US" dirty="0"/>
              <a:t>Cross Trainings</a:t>
            </a:r>
          </a:p>
          <a:p>
            <a:pPr marL="285750" indent="-285750">
              <a:buFont typeface="Wingdings" panose="05000000000000000000" pitchFamily="2" charset="2"/>
              <a:buChar char="Ø"/>
            </a:pPr>
            <a:r>
              <a:rPr lang="en-US" dirty="0"/>
              <a:t>One-Stop participation</a:t>
            </a:r>
          </a:p>
          <a:p>
            <a:pPr marL="285750" indent="-285750">
              <a:buFont typeface="Wingdings" panose="05000000000000000000" pitchFamily="2" charset="2"/>
              <a:buChar char="Ø"/>
            </a:pPr>
            <a:r>
              <a:rPr lang="en-US" dirty="0"/>
              <a:t>Utilize career pathways system</a:t>
            </a:r>
          </a:p>
          <a:p>
            <a:pPr marL="285750" indent="-285750">
              <a:buFont typeface="Wingdings" panose="05000000000000000000" pitchFamily="2" charset="2"/>
              <a:buChar char="Ø"/>
            </a:pPr>
            <a:r>
              <a:rPr lang="en-US" dirty="0"/>
              <a:t>Follow general and program assurances</a:t>
            </a:r>
          </a:p>
        </p:txBody>
      </p:sp>
    </p:spTree>
    <p:extLst>
      <p:ext uri="{BB962C8B-B14F-4D97-AF65-F5344CB8AC3E}">
        <p14:creationId xmlns:p14="http://schemas.microsoft.com/office/powerpoint/2010/main" val="16994784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871" y="1484642"/>
            <a:ext cx="3903345" cy="1854900"/>
          </a:xfrm>
        </p:spPr>
        <p:txBody>
          <a:bodyPr/>
          <a:lstStyle/>
          <a:p>
            <a:pPr algn="ctr"/>
            <a:r>
              <a:rPr lang="en-US" sz="4800" dirty="0" smtClean="0">
                <a:latin typeface="Century" panose="02040604050505020304" pitchFamily="18" charset="0"/>
              </a:rPr>
              <a:t>Risk Assessment</a:t>
            </a:r>
            <a:endParaRPr lang="en-US" sz="4800" dirty="0">
              <a:latin typeface="Century" panose="02040604050505020304" pitchFamily="18" charset="0"/>
            </a:endParaRPr>
          </a:p>
        </p:txBody>
      </p:sp>
      <p:pic>
        <p:nvPicPr>
          <p:cNvPr id="4" name="Picture 3"/>
          <p:cNvPicPr>
            <a:picLocks noChangeAspect="1"/>
          </p:cNvPicPr>
          <p:nvPr/>
        </p:nvPicPr>
        <p:blipFill>
          <a:blip r:embed="rId3"/>
          <a:stretch>
            <a:fillRect/>
          </a:stretch>
        </p:blipFill>
        <p:spPr>
          <a:xfrm>
            <a:off x="6663308" y="3394252"/>
            <a:ext cx="1454715" cy="1290269"/>
          </a:xfrm>
          <a:prstGeom prst="rect">
            <a:avLst/>
          </a:prstGeom>
        </p:spPr>
      </p:pic>
      <p:sp>
        <p:nvSpPr>
          <p:cNvPr id="5" name="TextBox 4"/>
          <p:cNvSpPr txBox="1"/>
          <p:nvPr/>
        </p:nvSpPr>
        <p:spPr>
          <a:xfrm>
            <a:off x="636422" y="2691650"/>
            <a:ext cx="3489351" cy="1169551"/>
          </a:xfrm>
          <a:prstGeom prst="rect">
            <a:avLst/>
          </a:prstGeom>
          <a:noFill/>
        </p:spPr>
        <p:txBody>
          <a:bodyPr wrap="square" rtlCol="0">
            <a:spAutoFit/>
          </a:bodyPr>
          <a:lstStyle/>
          <a:p>
            <a:r>
              <a:rPr lang="en-US" dirty="0" smtClean="0"/>
              <a:t>State Educational Agency (SEA) required to conduct a risk assessment at the beginning of each program year to evaluate each grantee’s risk for the purpose of determining a monitoring plan.</a:t>
            </a:r>
            <a:endParaRPr lang="en-US" dirty="0"/>
          </a:p>
        </p:txBody>
      </p:sp>
      <p:pic>
        <p:nvPicPr>
          <p:cNvPr id="6" name="Picture 5"/>
          <p:cNvPicPr>
            <a:picLocks noChangeAspect="1"/>
          </p:cNvPicPr>
          <p:nvPr/>
        </p:nvPicPr>
        <p:blipFill>
          <a:blip r:embed="rId4"/>
          <a:stretch>
            <a:fillRect/>
          </a:stretch>
        </p:blipFill>
        <p:spPr>
          <a:xfrm>
            <a:off x="636422" y="455846"/>
            <a:ext cx="2844506" cy="1727815"/>
          </a:xfrm>
          <a:prstGeom prst="rect">
            <a:avLst/>
          </a:prstGeom>
        </p:spPr>
      </p:pic>
    </p:spTree>
    <p:extLst>
      <p:ext uri="{BB962C8B-B14F-4D97-AF65-F5344CB8AC3E}">
        <p14:creationId xmlns:p14="http://schemas.microsoft.com/office/powerpoint/2010/main" val="2072686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8975750" cy="673608"/>
          </a:xfrm>
        </p:spPr>
        <p:txBody>
          <a:bodyPr>
            <a:normAutofit fontScale="90000"/>
          </a:bodyPr>
          <a:lstStyle/>
          <a:p>
            <a:pPr algn="ctr"/>
            <a:r>
              <a:rPr lang="en-US" sz="2400" dirty="0" smtClean="0">
                <a:latin typeface="Arial" panose="020B0604020202020204" pitchFamily="34" charset="0"/>
                <a:cs typeface="Arial" panose="020B0604020202020204" pitchFamily="34" charset="0"/>
              </a:rPr>
              <a:t>OCTAE Uniform Guidance for Reapplications (2 CFR§ 200.331(b)-(h))</a:t>
            </a:r>
            <a:endParaRPr lang="en-US" sz="2400" dirty="0">
              <a:latin typeface="Arial" panose="020B0604020202020204" pitchFamily="34" charset="0"/>
              <a:cs typeface="Arial" panose="020B0604020202020204" pitchFamily="34" charset="0"/>
            </a:endParaRPr>
          </a:p>
        </p:txBody>
      </p:sp>
      <p:sp>
        <p:nvSpPr>
          <p:cNvPr id="8" name="Rectangle 7"/>
          <p:cNvSpPr/>
          <p:nvPr/>
        </p:nvSpPr>
        <p:spPr>
          <a:xfrm>
            <a:off x="907085" y="606653"/>
            <a:ext cx="6704381" cy="4185761"/>
          </a:xfrm>
          <a:prstGeom prst="rect">
            <a:avLst/>
          </a:prstGeom>
        </p:spPr>
        <p:txBody>
          <a:bodyPr wrap="square">
            <a:spAutoFit/>
          </a:bodyPr>
          <a:lstStyle/>
          <a:p>
            <a:r>
              <a:rPr lang="en-US" b="1" dirty="0"/>
              <a:t>An evaluation of risk </a:t>
            </a:r>
            <a:r>
              <a:rPr lang="en-US" dirty="0"/>
              <a:t>of noncompliance to federal statutes, regulations, terms &amp; conditions of the initial award determined through a monitoring process and may include such factors as:</a:t>
            </a:r>
          </a:p>
          <a:p>
            <a:pPr marL="548640" lvl="1" indent="-342900">
              <a:buFont typeface="+mj-lt"/>
              <a:buAutoNum type="arabicParenR"/>
            </a:pPr>
            <a:r>
              <a:rPr lang="en-US" dirty="0"/>
              <a:t>Prior experience with the same or similar type of award</a:t>
            </a:r>
          </a:p>
          <a:p>
            <a:pPr marL="548640" lvl="1" indent="-342900">
              <a:buFont typeface="+mj-lt"/>
              <a:buAutoNum type="arabicParenR"/>
            </a:pPr>
            <a:r>
              <a:rPr lang="en-US" dirty="0"/>
              <a:t>Results of previous audits</a:t>
            </a:r>
          </a:p>
          <a:p>
            <a:pPr marL="548640" lvl="1" indent="-342900">
              <a:buFont typeface="+mj-lt"/>
              <a:buAutoNum type="arabicParenR"/>
            </a:pPr>
            <a:r>
              <a:rPr lang="en-US" dirty="0"/>
              <a:t>Whether the grantee has new personnel or new or substantially changed systems</a:t>
            </a:r>
          </a:p>
          <a:p>
            <a:pPr marL="548640" lvl="1" indent="-342900">
              <a:buFont typeface="+mj-lt"/>
              <a:buAutoNum type="arabicParenR"/>
            </a:pPr>
            <a:r>
              <a:rPr lang="en-US" dirty="0"/>
              <a:t>The extent and results of Federal awarding agency monitoring </a:t>
            </a:r>
          </a:p>
          <a:p>
            <a:pPr marL="548640" lvl="1" indent="-342900">
              <a:buFont typeface="+mj-lt"/>
              <a:buAutoNum type="arabicParenR"/>
            </a:pPr>
            <a:r>
              <a:rPr lang="en-US" dirty="0"/>
              <a:t>Special (specific) conditions placed upon a grantee (i.e. determined through a competition process)</a:t>
            </a:r>
          </a:p>
          <a:p>
            <a:pPr marL="548640" lvl="1" indent="-342900">
              <a:buFont typeface="+mj-lt"/>
              <a:buAutoNum type="arabicParenR"/>
            </a:pPr>
            <a:r>
              <a:rPr lang="en-US" dirty="0"/>
              <a:t>Results of SEA monitoring of local providers to ensure that the grantee is using funds for authorized purposes, in compliance with Federal statutes, regulations, &amp; the terms and conditions of the grant; and that performance goals are achieved. </a:t>
            </a:r>
          </a:p>
          <a:p>
            <a:pPr marL="548640" lvl="1" indent="-342900">
              <a:buFont typeface="+mj-lt"/>
              <a:buAutoNum type="arabicParenR"/>
            </a:pPr>
            <a:r>
              <a:rPr lang="en-US" dirty="0"/>
              <a:t>Verify that grantee is audit as required by Subpart F-Audit Requirements</a:t>
            </a:r>
          </a:p>
          <a:p>
            <a:pPr marL="548640" lvl="1" indent="-342900">
              <a:buFont typeface="+mj-lt"/>
              <a:buAutoNum type="arabicParenR"/>
            </a:pPr>
            <a:r>
              <a:rPr lang="en-US" dirty="0"/>
              <a:t>Determine whether grantee monitoring visits have indicated that existing conditions necessitate adjustment.</a:t>
            </a:r>
          </a:p>
          <a:p>
            <a:pPr marL="548640" lvl="1" indent="-342900">
              <a:buFont typeface="+mj-lt"/>
              <a:buAutoNum type="arabicParenR"/>
            </a:pPr>
            <a:r>
              <a:rPr lang="en-US" dirty="0"/>
              <a:t>Implementing enforcement actions against noncompliant grantees as described in §200.338.</a:t>
            </a:r>
          </a:p>
        </p:txBody>
      </p:sp>
    </p:spTree>
    <p:extLst>
      <p:ext uri="{BB962C8B-B14F-4D97-AF65-F5344CB8AC3E}">
        <p14:creationId xmlns:p14="http://schemas.microsoft.com/office/powerpoint/2010/main" val="15131986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6771" y="0"/>
            <a:ext cx="4879239" cy="819647"/>
          </a:xfrm>
        </p:spPr>
        <p:txBody>
          <a:bodyPr/>
          <a:lstStyle/>
          <a:p>
            <a:pPr algn="ctr"/>
            <a:r>
              <a:rPr lang="en-US" sz="2400" dirty="0" smtClean="0">
                <a:latin typeface="Arial" panose="020B0604020202020204" pitchFamily="34" charset="0"/>
                <a:cs typeface="Arial" panose="020B0604020202020204" pitchFamily="34" charset="0"/>
              </a:rPr>
              <a:t>Risk Assessment: The Process</a:t>
            </a:r>
            <a:endParaRPr lang="en-US" sz="2400" dirty="0">
              <a:latin typeface="Arial" panose="020B0604020202020204" pitchFamily="34" charset="0"/>
              <a:cs typeface="Arial" panose="020B0604020202020204" pitchFamily="34" charset="0"/>
            </a:endParaRPr>
          </a:p>
        </p:txBody>
      </p:sp>
      <p:grpSp>
        <p:nvGrpSpPr>
          <p:cNvPr id="4" name="Google Shape;8013;p62"/>
          <p:cNvGrpSpPr/>
          <p:nvPr/>
        </p:nvGrpSpPr>
        <p:grpSpPr>
          <a:xfrm>
            <a:off x="1836115" y="1389888"/>
            <a:ext cx="5252314" cy="2538374"/>
            <a:chOff x="6953919" y="3907920"/>
            <a:chExt cx="1377300" cy="475705"/>
          </a:xfrm>
        </p:grpSpPr>
        <p:cxnSp>
          <p:nvCxnSpPr>
            <p:cNvPr id="5" name="Google Shape;8014;p62"/>
            <p:cNvCxnSpPr/>
            <p:nvPr/>
          </p:nvCxnSpPr>
          <p:spPr>
            <a:xfrm rot="10800000">
              <a:off x="7118546" y="4100689"/>
              <a:ext cx="0" cy="185100"/>
            </a:xfrm>
            <a:prstGeom prst="straightConnector1">
              <a:avLst/>
            </a:prstGeom>
            <a:noFill/>
            <a:ln w="19050" cap="flat" cmpd="sng">
              <a:solidFill>
                <a:srgbClr val="5F7D95"/>
              </a:solidFill>
              <a:prstDash val="solid"/>
              <a:round/>
              <a:headEnd type="none" w="med" len="med"/>
              <a:tailEnd type="none" w="med" len="med"/>
            </a:ln>
          </p:spPr>
        </p:cxnSp>
        <p:cxnSp>
          <p:nvCxnSpPr>
            <p:cNvPr id="6" name="Google Shape;8015;p62"/>
            <p:cNvCxnSpPr/>
            <p:nvPr/>
          </p:nvCxnSpPr>
          <p:spPr>
            <a:xfrm>
              <a:off x="7480500" y="4197025"/>
              <a:ext cx="0" cy="186600"/>
            </a:xfrm>
            <a:prstGeom prst="straightConnector1">
              <a:avLst/>
            </a:prstGeom>
            <a:noFill/>
            <a:ln w="19050" cap="flat" cmpd="sng">
              <a:solidFill>
                <a:srgbClr val="5F7D95"/>
              </a:solidFill>
              <a:prstDash val="solid"/>
              <a:round/>
              <a:headEnd type="none" w="med" len="med"/>
              <a:tailEnd type="none" w="med" len="med"/>
            </a:ln>
          </p:spPr>
        </p:cxnSp>
        <p:cxnSp>
          <p:nvCxnSpPr>
            <p:cNvPr id="7" name="Google Shape;8016;p62"/>
            <p:cNvCxnSpPr/>
            <p:nvPr/>
          </p:nvCxnSpPr>
          <p:spPr>
            <a:xfrm rot="10800000">
              <a:off x="7848574" y="3907920"/>
              <a:ext cx="0" cy="185100"/>
            </a:xfrm>
            <a:prstGeom prst="straightConnector1">
              <a:avLst/>
            </a:prstGeom>
            <a:noFill/>
            <a:ln w="19050" cap="flat" cmpd="sng">
              <a:solidFill>
                <a:srgbClr val="5F7D95"/>
              </a:solidFill>
              <a:prstDash val="solid"/>
              <a:round/>
              <a:headEnd type="none" w="med" len="med"/>
              <a:tailEnd type="none" w="med" len="med"/>
            </a:ln>
          </p:spPr>
        </p:cxnSp>
        <p:cxnSp>
          <p:nvCxnSpPr>
            <p:cNvPr id="8" name="Google Shape;8017;p62"/>
            <p:cNvCxnSpPr/>
            <p:nvPr/>
          </p:nvCxnSpPr>
          <p:spPr>
            <a:xfrm>
              <a:off x="8218032" y="3997243"/>
              <a:ext cx="0" cy="197100"/>
            </a:xfrm>
            <a:prstGeom prst="straightConnector1">
              <a:avLst/>
            </a:prstGeom>
            <a:noFill/>
            <a:ln w="19050" cap="flat" cmpd="sng">
              <a:solidFill>
                <a:srgbClr val="5F7D95"/>
              </a:solidFill>
              <a:prstDash val="solid"/>
              <a:round/>
              <a:headEnd type="none" w="med" len="med"/>
              <a:tailEnd type="none" w="med" len="med"/>
            </a:ln>
          </p:spPr>
        </p:cxnSp>
        <p:cxnSp>
          <p:nvCxnSpPr>
            <p:cNvPr id="9" name="Google Shape;8018;p62"/>
            <p:cNvCxnSpPr/>
            <p:nvPr/>
          </p:nvCxnSpPr>
          <p:spPr>
            <a:xfrm flipH="1">
              <a:off x="6953919" y="3961822"/>
              <a:ext cx="1377300" cy="376800"/>
            </a:xfrm>
            <a:prstGeom prst="straightConnector1">
              <a:avLst/>
            </a:prstGeom>
            <a:noFill/>
            <a:ln w="19050" cap="flat" cmpd="sng">
              <a:solidFill>
                <a:srgbClr val="435D74"/>
              </a:solidFill>
              <a:prstDash val="solid"/>
              <a:round/>
              <a:headEnd type="none" w="med" len="med"/>
              <a:tailEnd type="none" w="med" len="med"/>
            </a:ln>
          </p:spPr>
        </p:cxnSp>
      </p:grpSp>
      <p:sp>
        <p:nvSpPr>
          <p:cNvPr id="10" name="TextBox 9"/>
          <p:cNvSpPr txBox="1"/>
          <p:nvPr/>
        </p:nvSpPr>
        <p:spPr>
          <a:xfrm>
            <a:off x="1687853" y="1966919"/>
            <a:ext cx="1552128" cy="307777"/>
          </a:xfrm>
          <a:prstGeom prst="rect">
            <a:avLst/>
          </a:prstGeom>
          <a:noFill/>
        </p:spPr>
        <p:txBody>
          <a:bodyPr wrap="square" rtlCol="0">
            <a:spAutoFit/>
          </a:bodyPr>
          <a:lstStyle/>
          <a:p>
            <a:r>
              <a:rPr lang="en-US" dirty="0" smtClean="0"/>
              <a:t>Financial Factors</a:t>
            </a:r>
            <a:endParaRPr lang="en-US" dirty="0"/>
          </a:p>
        </p:txBody>
      </p:sp>
      <p:sp>
        <p:nvSpPr>
          <p:cNvPr id="11" name="TextBox 10"/>
          <p:cNvSpPr txBox="1"/>
          <p:nvPr/>
        </p:nvSpPr>
        <p:spPr>
          <a:xfrm>
            <a:off x="3187685" y="4032821"/>
            <a:ext cx="1313078" cy="307777"/>
          </a:xfrm>
          <a:prstGeom prst="rect">
            <a:avLst/>
          </a:prstGeom>
          <a:noFill/>
        </p:spPr>
        <p:txBody>
          <a:bodyPr wrap="square" rtlCol="0">
            <a:spAutoFit/>
          </a:bodyPr>
          <a:lstStyle/>
          <a:p>
            <a:r>
              <a:rPr lang="en-US" dirty="0" smtClean="0"/>
              <a:t>Staff change</a:t>
            </a:r>
            <a:endParaRPr lang="en-US" dirty="0"/>
          </a:p>
        </p:txBody>
      </p:sp>
      <p:sp>
        <p:nvSpPr>
          <p:cNvPr id="12" name="TextBox 11"/>
          <p:cNvSpPr txBox="1"/>
          <p:nvPr/>
        </p:nvSpPr>
        <p:spPr>
          <a:xfrm>
            <a:off x="4125733" y="1025036"/>
            <a:ext cx="2531059" cy="307777"/>
          </a:xfrm>
          <a:prstGeom prst="rect">
            <a:avLst/>
          </a:prstGeom>
          <a:noFill/>
        </p:spPr>
        <p:txBody>
          <a:bodyPr wrap="square" rtlCol="0">
            <a:spAutoFit/>
          </a:bodyPr>
          <a:lstStyle/>
          <a:p>
            <a:r>
              <a:rPr lang="en-US" dirty="0" smtClean="0"/>
              <a:t>Professional Development</a:t>
            </a:r>
            <a:endParaRPr lang="en-US" dirty="0"/>
          </a:p>
        </p:txBody>
      </p:sp>
      <p:sp>
        <p:nvSpPr>
          <p:cNvPr id="13" name="TextBox 12"/>
          <p:cNvSpPr txBox="1"/>
          <p:nvPr/>
        </p:nvSpPr>
        <p:spPr>
          <a:xfrm>
            <a:off x="5852334" y="3109057"/>
            <a:ext cx="2092148" cy="307777"/>
          </a:xfrm>
          <a:prstGeom prst="rect">
            <a:avLst/>
          </a:prstGeom>
          <a:noFill/>
        </p:spPr>
        <p:txBody>
          <a:bodyPr wrap="square" rtlCol="0">
            <a:spAutoFit/>
          </a:bodyPr>
          <a:lstStyle/>
          <a:p>
            <a:r>
              <a:rPr lang="en-US" dirty="0" smtClean="0"/>
              <a:t>Program Performance</a:t>
            </a:r>
            <a:endParaRPr lang="en-US" dirty="0"/>
          </a:p>
        </p:txBody>
      </p:sp>
    </p:spTree>
    <p:extLst>
      <p:ext uri="{BB962C8B-B14F-4D97-AF65-F5344CB8AC3E}">
        <p14:creationId xmlns:p14="http://schemas.microsoft.com/office/powerpoint/2010/main" val="40260289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28109" y="0"/>
            <a:ext cx="4147718" cy="5177641"/>
          </a:xfrm>
          <a:prstGeom prst="rect">
            <a:avLst/>
          </a:prstGeom>
        </p:spPr>
      </p:pic>
      <p:pic>
        <p:nvPicPr>
          <p:cNvPr id="5" name="Picture 4"/>
          <p:cNvPicPr>
            <a:picLocks noChangeAspect="1"/>
          </p:cNvPicPr>
          <p:nvPr/>
        </p:nvPicPr>
        <p:blipFill>
          <a:blip r:embed="rId4"/>
          <a:stretch>
            <a:fillRect/>
          </a:stretch>
        </p:blipFill>
        <p:spPr>
          <a:xfrm>
            <a:off x="453541" y="1632477"/>
            <a:ext cx="2705405" cy="1623243"/>
          </a:xfrm>
          <a:prstGeom prst="rect">
            <a:avLst/>
          </a:prstGeom>
        </p:spPr>
      </p:pic>
    </p:spTree>
    <p:extLst>
      <p:ext uri="{BB962C8B-B14F-4D97-AF65-F5344CB8AC3E}">
        <p14:creationId xmlns:p14="http://schemas.microsoft.com/office/powerpoint/2010/main" val="3039707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2549400" y="3695700"/>
            <a:ext cx="4045200" cy="44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Arial" panose="020B0604020202020204" pitchFamily="34" charset="0"/>
                <a:cs typeface="Arial" panose="020B0604020202020204" pitchFamily="34" charset="0"/>
              </a:rPr>
              <a:t>—Oprah Winfrey</a:t>
            </a:r>
            <a:endParaRPr dirty="0">
              <a:latin typeface="Arial" panose="020B0604020202020204" pitchFamily="34" charset="0"/>
              <a:cs typeface="Arial" panose="020B0604020202020204" pitchFamily="34" charset="0"/>
            </a:endParaRPr>
          </a:p>
        </p:txBody>
      </p:sp>
      <p:sp>
        <p:nvSpPr>
          <p:cNvPr id="206" name="Google Shape;206;p33"/>
          <p:cNvSpPr txBox="1">
            <a:spLocks noGrp="1"/>
          </p:cNvSpPr>
          <p:nvPr>
            <p:ph type="subTitle" idx="1"/>
          </p:nvPr>
        </p:nvSpPr>
        <p:spPr>
          <a:xfrm>
            <a:off x="2191200" y="1075800"/>
            <a:ext cx="4761600" cy="283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smtClean="0"/>
              <a:t>“</a:t>
            </a:r>
            <a:r>
              <a:rPr lang="en" dirty="0" smtClean="0">
                <a:latin typeface="Arial" panose="020B0604020202020204" pitchFamily="34" charset="0"/>
                <a:cs typeface="Arial" panose="020B0604020202020204" pitchFamily="34" charset="0"/>
              </a:rPr>
              <a:t>Step out of the history that is holding you back. Step into the new story you are willing to create.”</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5305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latin typeface="Arial" panose="020B0604020202020204" pitchFamily="34" charset="0"/>
                <a:cs typeface="Arial" panose="020B0604020202020204" pitchFamily="34" charset="0"/>
              </a:rPr>
              <a:t>What it is? Why it is important?</a:t>
            </a:r>
            <a:endParaRPr lang="en-US" dirty="0">
              <a:latin typeface="Arial" panose="020B0604020202020204" pitchFamily="34" charset="0"/>
              <a:cs typeface="Arial" panose="020B0604020202020204" pitchFamily="34" charset="0"/>
            </a:endParaRPr>
          </a:p>
        </p:txBody>
      </p:sp>
      <p:pic>
        <p:nvPicPr>
          <p:cNvPr id="1026" name="Picture 2" descr="Workforce Innovation and Opportunity 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718" y="806804"/>
            <a:ext cx="2524563" cy="177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290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632960" y="843280"/>
            <a:ext cx="4045200" cy="833400"/>
          </a:xfrm>
        </p:spPr>
        <p:txBody>
          <a:bodyPr/>
          <a:lstStyle/>
          <a:p>
            <a:r>
              <a:rPr lang="en-US" dirty="0" smtClean="0">
                <a:latin typeface="Arial" panose="020B0604020202020204" pitchFamily="34" charset="0"/>
                <a:cs typeface="Arial" panose="020B0604020202020204" pitchFamily="34" charset="0"/>
              </a:rPr>
              <a:t>Know the Legislation</a:t>
            </a:r>
            <a:endParaRPr lang="en-US" dirty="0">
              <a:latin typeface="Arial" panose="020B0604020202020204" pitchFamily="34" charset="0"/>
              <a:cs typeface="Arial" panose="020B0604020202020204" pitchFamily="34" charset="0"/>
            </a:endParaRPr>
          </a:p>
        </p:txBody>
      </p:sp>
      <p:sp>
        <p:nvSpPr>
          <p:cNvPr id="4" name="Subtitle 3"/>
          <p:cNvSpPr>
            <a:spLocks noGrp="1"/>
          </p:cNvSpPr>
          <p:nvPr>
            <p:ph type="subTitle" idx="1"/>
          </p:nvPr>
        </p:nvSpPr>
        <p:spPr>
          <a:xfrm>
            <a:off x="5294160" y="2477911"/>
            <a:ext cx="2722800" cy="737100"/>
          </a:xfrm>
        </p:spPr>
        <p:txBody>
          <a:bodyPr/>
          <a:lstStyle/>
          <a:p>
            <a:r>
              <a:rPr lang="en-US" dirty="0" smtClean="0">
                <a:latin typeface="Arial" panose="020B0604020202020204" pitchFamily="34" charset="0"/>
                <a:cs typeface="Arial" panose="020B0604020202020204" pitchFamily="34" charset="0"/>
                <a:hlinkClick r:id="rId3"/>
              </a:rPr>
              <a:t>Link to Legislation</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0" y="0"/>
            <a:ext cx="4214982" cy="5143500"/>
          </a:xfrm>
          <a:prstGeom prst="rect">
            <a:avLst/>
          </a:prstGeom>
        </p:spPr>
      </p:pic>
    </p:spTree>
    <p:extLst>
      <p:ext uri="{BB962C8B-B14F-4D97-AF65-F5344CB8AC3E}">
        <p14:creationId xmlns:p14="http://schemas.microsoft.com/office/powerpoint/2010/main" val="4206188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panose="02040604050505020304" pitchFamily="18" charset="0"/>
              </a:rPr>
              <a:t>Legislative</a:t>
            </a:r>
            <a:endParaRPr lang="en-US" dirty="0">
              <a:latin typeface="Century" panose="02040604050505020304" pitchFamily="18" charset="0"/>
            </a:endParaRPr>
          </a:p>
        </p:txBody>
      </p:sp>
      <p:sp>
        <p:nvSpPr>
          <p:cNvPr id="3" name="Title 2"/>
          <p:cNvSpPr>
            <a:spLocks noGrp="1"/>
          </p:cNvSpPr>
          <p:nvPr>
            <p:ph type="title" idx="2"/>
          </p:nvPr>
        </p:nvSpPr>
        <p:spPr/>
        <p:txBody>
          <a:bodyPr/>
          <a:lstStyle/>
          <a:p>
            <a:r>
              <a:rPr lang="en-US" dirty="0" smtClean="0">
                <a:latin typeface="Arial" panose="020B0604020202020204" pitchFamily="34" charset="0"/>
                <a:cs typeface="Arial" panose="020B0604020202020204" pitchFamily="34" charset="0"/>
              </a:rPr>
              <a:t>Key Concepts</a:t>
            </a:r>
            <a:endParaRPr lang="en-US" dirty="0">
              <a:latin typeface="Arial" panose="020B0604020202020204" pitchFamily="34" charset="0"/>
              <a:cs typeface="Arial" panose="020B0604020202020204" pitchFamily="34" charset="0"/>
            </a:endParaRPr>
          </a:p>
        </p:txBody>
      </p:sp>
      <p:sp>
        <p:nvSpPr>
          <p:cNvPr id="4" name="Subtitle 3"/>
          <p:cNvSpPr>
            <a:spLocks noGrp="1"/>
          </p:cNvSpPr>
          <p:nvPr>
            <p:ph type="subTitle" idx="1"/>
          </p:nvPr>
        </p:nvSpPr>
        <p:spPr/>
        <p:txBody>
          <a:bodyPr/>
          <a:lstStyle/>
          <a:p>
            <a:r>
              <a:rPr lang="en-US" dirty="0" smtClean="0">
                <a:latin typeface="Arial" panose="020B0604020202020204" pitchFamily="34" charset="0"/>
                <a:cs typeface="Arial" panose="020B0604020202020204" pitchFamily="34" charset="0"/>
              </a:rPr>
              <a:t>For Adult Education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695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panose="02040604050505020304" pitchFamily="18" charset="0"/>
              </a:rPr>
              <a:t>Core Programs</a:t>
            </a:r>
            <a:endParaRPr lang="en-US" dirty="0">
              <a:latin typeface="Century" panose="02040604050505020304" pitchFamily="18" charset="0"/>
            </a:endParaRPr>
          </a:p>
        </p:txBody>
      </p:sp>
      <p:sp>
        <p:nvSpPr>
          <p:cNvPr id="3" name="Text Placeholder 2"/>
          <p:cNvSpPr>
            <a:spLocks noGrp="1"/>
          </p:cNvSpPr>
          <p:nvPr>
            <p:ph type="body" idx="1"/>
          </p:nvPr>
        </p:nvSpPr>
        <p:spPr/>
        <p:txBody>
          <a:bodyPr/>
          <a:lstStyle/>
          <a:p>
            <a:pPr algn="l"/>
            <a:r>
              <a:rPr lang="en-US" dirty="0" smtClean="0">
                <a:latin typeface="Arial" panose="020B0604020202020204" pitchFamily="34" charset="0"/>
                <a:cs typeface="Arial" panose="020B0604020202020204" pitchFamily="34" charset="0"/>
              </a:rPr>
              <a:t>Required Partners</a:t>
            </a:r>
            <a:endParaRPr lang="en-US"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685362179"/>
              </p:ext>
            </p:extLst>
          </p:nvPr>
        </p:nvGraphicFramePr>
        <p:xfrm>
          <a:off x="0" y="771895"/>
          <a:ext cx="5017325" cy="3588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descr="Image result for core program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3667" y="2868434"/>
            <a:ext cx="2275066" cy="227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411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Century" panose="02040604050505020304" pitchFamily="18" charset="0"/>
              </a:rPr>
              <a:t>Purpose</a:t>
            </a:r>
            <a:endParaRPr lang="en-US" dirty="0">
              <a:latin typeface="Century" panose="02040604050505020304" pitchFamily="18" charset="0"/>
            </a:endParaRPr>
          </a:p>
        </p:txBody>
      </p:sp>
      <p:sp>
        <p:nvSpPr>
          <p:cNvPr id="3" name="Text Placeholder 2"/>
          <p:cNvSpPr>
            <a:spLocks noGrp="1"/>
          </p:cNvSpPr>
          <p:nvPr>
            <p:ph type="body" idx="1"/>
          </p:nvPr>
        </p:nvSpPr>
        <p:spPr/>
        <p:txBody>
          <a:bodyPr/>
          <a:lstStyle/>
          <a:p>
            <a:pPr algn="l"/>
            <a:r>
              <a:rPr lang="en-US" dirty="0" smtClean="0">
                <a:latin typeface="Arial" panose="020B0604020202020204" pitchFamily="34" charset="0"/>
                <a:cs typeface="Arial" panose="020B0604020202020204" pitchFamily="34" charset="0"/>
              </a:rPr>
              <a:t>AEFLA funded programs: Adult Education, IELCE, Corrections Education</a:t>
            </a:r>
            <a:endParaRPr lang="en-US"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121097712"/>
              </p:ext>
            </p:extLst>
          </p:nvPr>
        </p:nvGraphicFramePr>
        <p:xfrm>
          <a:off x="90220" y="277978"/>
          <a:ext cx="4832910" cy="4659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Image result for purpos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6246" y="3331419"/>
            <a:ext cx="1673479" cy="111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477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panose="02040604050505020304" pitchFamily="18" charset="0"/>
              </a:rPr>
              <a:t>The One-Stop System</a:t>
            </a:r>
            <a:endParaRPr lang="en-US" dirty="0">
              <a:latin typeface="Century" panose="02040604050505020304" pitchFamily="18" charset="0"/>
            </a:endParaRPr>
          </a:p>
        </p:txBody>
      </p:sp>
      <p:pic>
        <p:nvPicPr>
          <p:cNvPr id="5" name="Picture 4"/>
          <p:cNvPicPr>
            <a:picLocks noChangeAspect="1"/>
          </p:cNvPicPr>
          <p:nvPr/>
        </p:nvPicPr>
        <p:blipFill>
          <a:blip r:embed="rId3"/>
          <a:stretch>
            <a:fillRect/>
          </a:stretch>
        </p:blipFill>
        <p:spPr>
          <a:xfrm>
            <a:off x="6448761" y="3146962"/>
            <a:ext cx="1444877" cy="670618"/>
          </a:xfrm>
          <a:prstGeom prst="rect">
            <a:avLst/>
          </a:prstGeom>
        </p:spPr>
      </p:pic>
      <p:sp>
        <p:nvSpPr>
          <p:cNvPr id="6" name="TextBox 5"/>
          <p:cNvSpPr txBox="1"/>
          <p:nvPr/>
        </p:nvSpPr>
        <p:spPr>
          <a:xfrm>
            <a:off x="599846" y="1016813"/>
            <a:ext cx="3920948" cy="2800767"/>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t>Career services</a:t>
            </a:r>
          </a:p>
          <a:p>
            <a:pPr marL="285750" indent="-285750">
              <a:buFont typeface="Wingdings" panose="05000000000000000000" pitchFamily="2" charset="2"/>
              <a:buChar char="Ø"/>
            </a:pPr>
            <a:r>
              <a:rPr lang="en-US" sz="1600" dirty="0" smtClean="0"/>
              <a:t>Funding the one stop (State Infrastructure Agreement-in kind referrals)</a:t>
            </a:r>
          </a:p>
          <a:p>
            <a:pPr marL="285750" indent="-285750">
              <a:buFont typeface="Wingdings" panose="05000000000000000000" pitchFamily="2" charset="2"/>
              <a:buChar char="Ø"/>
            </a:pPr>
            <a:r>
              <a:rPr lang="en-US" sz="1600" dirty="0" smtClean="0"/>
              <a:t>Participate and offer AE services</a:t>
            </a:r>
          </a:p>
          <a:p>
            <a:pPr marL="285750" indent="-285750">
              <a:buFont typeface="Wingdings" panose="05000000000000000000" pitchFamily="2" charset="2"/>
              <a:buChar char="Ø"/>
            </a:pPr>
            <a:r>
              <a:rPr lang="en-US" sz="1600" dirty="0" smtClean="0"/>
              <a:t>Identify and eliminate overlapping services</a:t>
            </a:r>
          </a:p>
          <a:p>
            <a:pPr marL="285750" indent="-285750">
              <a:buFont typeface="Wingdings" panose="05000000000000000000" pitchFamily="2" charset="2"/>
              <a:buChar char="Ø"/>
            </a:pPr>
            <a:r>
              <a:rPr lang="en-US" sz="1600" dirty="0" smtClean="0"/>
              <a:t>Provide integrated services to enrolled participants</a:t>
            </a:r>
          </a:p>
          <a:p>
            <a:pPr marL="285750" indent="-285750">
              <a:buFont typeface="Wingdings" panose="05000000000000000000" pitchFamily="2" charset="2"/>
              <a:buChar char="Ø"/>
            </a:pPr>
            <a:r>
              <a:rPr lang="en-US" sz="1600" dirty="0" smtClean="0"/>
              <a:t>Common intake</a:t>
            </a:r>
          </a:p>
          <a:p>
            <a:endParaRPr lang="en-US" sz="1600" dirty="0"/>
          </a:p>
        </p:txBody>
      </p:sp>
    </p:spTree>
    <p:extLst>
      <p:ext uri="{BB962C8B-B14F-4D97-AF65-F5344CB8AC3E}">
        <p14:creationId xmlns:p14="http://schemas.microsoft.com/office/powerpoint/2010/main" val="1623921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Forest">
  <a:themeElements>
    <a:clrScheme name="Simple Light">
      <a:dk1>
        <a:srgbClr val="000000"/>
      </a:dk1>
      <a:lt1>
        <a:srgbClr val="FFFFFF"/>
      </a:lt1>
      <a:dk2>
        <a:srgbClr val="666C79"/>
      </a:dk2>
      <a:lt2>
        <a:srgbClr val="382620"/>
      </a:lt2>
      <a:accent1>
        <a:srgbClr val="E1E6EB"/>
      </a:accent1>
      <a:accent2>
        <a:srgbClr val="CCC8BC"/>
      </a:accent2>
      <a:accent3>
        <a:srgbClr val="4B6977"/>
      </a:accent3>
      <a:accent4>
        <a:srgbClr val="CCC8BC"/>
      </a:accent4>
      <a:accent5>
        <a:srgbClr val="B4C4CE"/>
      </a:accent5>
      <a:accent6>
        <a:srgbClr val="4B6977"/>
      </a:accent6>
      <a:hlink>
        <a:srgbClr val="3826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2357</TotalTime>
  <Words>4670</Words>
  <Application>Microsoft Office PowerPoint</Application>
  <PresentationFormat>On-screen Show (16:9)</PresentationFormat>
  <Paragraphs>406</Paragraphs>
  <Slides>39</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Fira Sans Extra Condensed Medium</vt:lpstr>
      <vt:lpstr>Arial</vt:lpstr>
      <vt:lpstr>Lato</vt:lpstr>
      <vt:lpstr>Century</vt:lpstr>
      <vt:lpstr>Muli</vt:lpstr>
      <vt:lpstr>Wingdings</vt:lpstr>
      <vt:lpstr>Anton</vt:lpstr>
      <vt:lpstr>Winter Forest</vt:lpstr>
      <vt:lpstr>New Director Training</vt:lpstr>
      <vt:lpstr>PowerPoint Presentation</vt:lpstr>
      <vt:lpstr>The many roles of the AE Local Program Director</vt:lpstr>
      <vt:lpstr>PowerPoint Presentation</vt:lpstr>
      <vt:lpstr>Know the Legislation</vt:lpstr>
      <vt:lpstr>Legislative</vt:lpstr>
      <vt:lpstr>Core Programs</vt:lpstr>
      <vt:lpstr>Purpose</vt:lpstr>
      <vt:lpstr>The One-Stop System</vt:lpstr>
      <vt:lpstr>13 Considerations </vt:lpstr>
      <vt:lpstr>13 Considerations </vt:lpstr>
      <vt:lpstr>AE Allowable Activities </vt:lpstr>
      <vt:lpstr>AE Allowable Activities </vt:lpstr>
      <vt:lpstr>Career Services</vt:lpstr>
      <vt:lpstr>Career Pathways</vt:lpstr>
      <vt:lpstr>Career Pathways</vt:lpstr>
      <vt:lpstr>Leadership: Required </vt:lpstr>
      <vt:lpstr>Leadership: Permissible </vt:lpstr>
      <vt:lpstr>WIOA: Required Leadership Activities</vt:lpstr>
      <vt:lpstr>State Implementation of WIOA</vt:lpstr>
      <vt:lpstr>Adult Education in Wyoming</vt:lpstr>
      <vt:lpstr>Guiding Documents/ Protocols for AE  in Wyoming</vt:lpstr>
      <vt:lpstr>Unified State Plan</vt:lpstr>
      <vt:lpstr>Required Components of the State Plan</vt:lpstr>
      <vt:lpstr>Statewide Inititiatives</vt:lpstr>
      <vt:lpstr>AE Grant:  Competitive</vt:lpstr>
      <vt:lpstr>Demonstrated Effectiveness</vt:lpstr>
      <vt:lpstr>13 Considerations</vt:lpstr>
      <vt:lpstr>13 Considerations</vt:lpstr>
      <vt:lpstr>13 Considerations</vt:lpstr>
      <vt:lpstr>PowerPoint Presentation</vt:lpstr>
      <vt:lpstr>Re-applications (Non-competitive)</vt:lpstr>
      <vt:lpstr>PowerPoint Presentation</vt:lpstr>
      <vt:lpstr>PowerPoint Presentation</vt:lpstr>
      <vt:lpstr>Risk Assessment</vt:lpstr>
      <vt:lpstr>OCTAE Uniform Guidance for Reapplications (2 CFR§ 200.331(b)-(h))</vt:lpstr>
      <vt:lpstr>Risk Assessment: The Process</vt:lpstr>
      <vt:lpstr>PowerPoint Presentation</vt:lpstr>
      <vt:lpstr>—Oprah Winfrey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FOREST</dc:title>
  <dc:creator>McQueen, Diane</dc:creator>
  <cp:lastModifiedBy>McQueen, Diane</cp:lastModifiedBy>
  <cp:revision>175</cp:revision>
  <cp:lastPrinted>2021-02-01T18:06:27Z</cp:lastPrinted>
  <dcterms:modified xsi:type="dcterms:W3CDTF">2021-03-12T17:14:05Z</dcterms:modified>
</cp:coreProperties>
</file>